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2" r:id="rId8"/>
    <p:sldId id="266" r:id="rId9"/>
    <p:sldId id="267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660"/>
  </p:normalViewPr>
  <p:slideViewPr>
    <p:cSldViewPr snapToGrid="0">
      <p:cViewPr>
        <p:scale>
          <a:sx n="75" d="100"/>
          <a:sy n="75" d="100"/>
        </p:scale>
        <p:origin x="1902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C09ED-4747-4675-9481-5AFDD49EFA5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D9A1-B68A-4AFB-8E44-17E191D55CCB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958014"/>
          </a:xfrm>
          <a:prstGeom prst="rect">
            <a:avLst/>
          </a:prstGeom>
          <a:gradFill flip="none" rotWithShape="0">
            <a:gsLst>
              <a:gs pos="51000">
                <a:schemeClr val="tx1">
                  <a:alpha val="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C09ED-4747-4675-9481-5AFDD49EFA5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D9A1-B68A-4AFB-8E44-17E191D55CC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C09ED-4747-4675-9481-5AFDD49EFA5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D9A1-B68A-4AFB-8E44-17E191D55CC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C09ED-4747-4675-9481-5AFDD49EFA5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D9A1-B68A-4AFB-8E44-17E191D55CC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C09ED-4747-4675-9481-5AFDD49EFA5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D9A1-B68A-4AFB-8E44-17E191D55CC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C09ED-4747-4675-9481-5AFDD49EFA5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D9A1-B68A-4AFB-8E44-17E191D55CC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C09ED-4747-4675-9481-5AFDD49EFA5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D9A1-B68A-4AFB-8E44-17E191D55CC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C09ED-4747-4675-9481-5AFDD49EFA5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D9A1-B68A-4AFB-8E44-17E191D55CC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C09ED-4747-4675-9481-5AFDD49EFA5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D9A1-B68A-4AFB-8E44-17E191D55CC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C09ED-4747-4675-9481-5AFDD49EFA5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D9A1-B68A-4AFB-8E44-17E191D55CC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C09ED-4747-4675-9481-5AFDD49EFA5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0D9A1-B68A-4AFB-8E44-17E191D55CC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C09ED-4747-4675-9481-5AFDD49EFA5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0D9A1-B68A-4AFB-8E44-17E191D55CC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9.jpeg"/><Relationship Id="rId11" Type="http://schemas.openxmlformats.org/officeDocument/2006/relationships/image" Target="../media/image18.jpeg"/><Relationship Id="rId10" Type="http://schemas.openxmlformats.org/officeDocument/2006/relationships/image" Target="../media/image17.jpe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7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79"/>
            <a:ext cx="12247942" cy="6953821"/>
          </a:xfrm>
          <a:prstGeom prst="rect">
            <a:avLst/>
          </a:prstGeom>
        </p:spPr>
      </p:pic>
      <p:sp>
        <p:nvSpPr>
          <p:cNvPr id="5" name="Text Box 293554260"/>
          <p:cNvSpPr txBox="1"/>
          <p:nvPr/>
        </p:nvSpPr>
        <p:spPr>
          <a:xfrm>
            <a:off x="577783" y="1710033"/>
            <a:ext cx="5156835" cy="1517650"/>
          </a:xfrm>
          <a:prstGeom prst="rect">
            <a:avLst/>
          </a:prstGeom>
          <a:noFill/>
          <a:ln w="63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>
              <a:lnSpc>
                <a:spcPts val="3500"/>
              </a:lnSpc>
            </a:pPr>
            <a:r>
              <a:rPr lang="en-US" sz="3600" dirty="0" err="1">
                <a:latin typeface="MV Boli" panose="0200050003020009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Implementasi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r>
              <a:rPr lang="en-US" sz="3600" dirty="0" err="1">
                <a:latin typeface="MV Boli" panose="0200050003020009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Proyek</a:t>
            </a:r>
            <a:r>
              <a:rPr lang="en-US" sz="3600" dirty="0">
                <a:latin typeface="MV Boli" panose="0200050003020009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MV Boli" panose="0200050003020009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Perubahan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5" y="2693025"/>
            <a:ext cx="3847047" cy="2259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57135"/>
            <a:ext cx="12192000" cy="3493311"/>
            <a:chOff x="-4632324" y="14347"/>
            <a:chExt cx="12192000" cy="34933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32324" y="14347"/>
              <a:ext cx="5035732" cy="3493311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6820497" y="135773"/>
              <a:ext cx="739179" cy="1964322"/>
              <a:chOff x="6820497" y="544164"/>
              <a:chExt cx="739179" cy="1964322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7212855" y="1745932"/>
                <a:ext cx="346821" cy="762554"/>
              </a:xfrm>
              <a:custGeom>
                <a:avLst/>
                <a:gdLst>
                  <a:gd name="connsiteX0" fmla="*/ 739179 w 739179"/>
                  <a:gd name="connsiteY0" fmla="*/ 0 h 1625230"/>
                  <a:gd name="connsiteX1" fmla="*/ 739179 w 739179"/>
                  <a:gd name="connsiteY1" fmla="*/ 1625230 h 1625230"/>
                  <a:gd name="connsiteX2" fmla="*/ 734012 w 739179"/>
                  <a:gd name="connsiteY2" fmla="*/ 1621799 h 1625230"/>
                  <a:gd name="connsiteX3" fmla="*/ 53154 w 739179"/>
                  <a:gd name="connsiteY3" fmla="*/ 940941 h 1625230"/>
                  <a:gd name="connsiteX4" fmla="*/ 53154 w 739179"/>
                  <a:gd name="connsiteY4" fmla="*/ 684289 h 1625230"/>
                  <a:gd name="connsiteX5" fmla="*/ 734012 w 739179"/>
                  <a:gd name="connsiteY5" fmla="*/ 3431 h 1625230"/>
                  <a:gd name="connsiteX6" fmla="*/ 739179 w 739179"/>
                  <a:gd name="connsiteY6" fmla="*/ 0 h 1625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9179" h="1625230">
                    <a:moveTo>
                      <a:pt x="739179" y="0"/>
                    </a:moveTo>
                    <a:lnTo>
                      <a:pt x="739179" y="1625230"/>
                    </a:lnTo>
                    <a:lnTo>
                      <a:pt x="734012" y="1621799"/>
                    </a:lnTo>
                    <a:lnTo>
                      <a:pt x="53154" y="940941"/>
                    </a:lnTo>
                    <a:cubicBezTo>
                      <a:pt x="-17718" y="870069"/>
                      <a:pt x="-17718" y="755161"/>
                      <a:pt x="53154" y="684289"/>
                    </a:cubicBezTo>
                    <a:lnTo>
                      <a:pt x="734012" y="3431"/>
                    </a:lnTo>
                    <a:lnTo>
                      <a:pt x="739179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6820497" y="544164"/>
                <a:ext cx="739179" cy="1625230"/>
              </a:xfrm>
              <a:custGeom>
                <a:avLst/>
                <a:gdLst>
                  <a:gd name="connsiteX0" fmla="*/ 739179 w 739179"/>
                  <a:gd name="connsiteY0" fmla="*/ 0 h 1625230"/>
                  <a:gd name="connsiteX1" fmla="*/ 739179 w 739179"/>
                  <a:gd name="connsiteY1" fmla="*/ 1625230 h 1625230"/>
                  <a:gd name="connsiteX2" fmla="*/ 734012 w 739179"/>
                  <a:gd name="connsiteY2" fmla="*/ 1621799 h 1625230"/>
                  <a:gd name="connsiteX3" fmla="*/ 53154 w 739179"/>
                  <a:gd name="connsiteY3" fmla="*/ 940941 h 1625230"/>
                  <a:gd name="connsiteX4" fmla="*/ 53154 w 739179"/>
                  <a:gd name="connsiteY4" fmla="*/ 684289 h 1625230"/>
                  <a:gd name="connsiteX5" fmla="*/ 734012 w 739179"/>
                  <a:gd name="connsiteY5" fmla="*/ 3431 h 1625230"/>
                  <a:gd name="connsiteX6" fmla="*/ 739179 w 739179"/>
                  <a:gd name="connsiteY6" fmla="*/ 0 h 1625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9179" h="1625230">
                    <a:moveTo>
                      <a:pt x="739179" y="0"/>
                    </a:moveTo>
                    <a:lnTo>
                      <a:pt x="739179" y="1625230"/>
                    </a:lnTo>
                    <a:lnTo>
                      <a:pt x="734012" y="1621799"/>
                    </a:lnTo>
                    <a:lnTo>
                      <a:pt x="53154" y="940941"/>
                    </a:lnTo>
                    <a:cubicBezTo>
                      <a:pt x="-17718" y="870069"/>
                      <a:pt x="-17718" y="755161"/>
                      <a:pt x="53154" y="684289"/>
                    </a:cubicBezTo>
                    <a:lnTo>
                      <a:pt x="734012" y="3431"/>
                    </a:lnTo>
                    <a:lnTo>
                      <a:pt x="739179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3" name="Snip Diagonal Corner Rectangle 42"/>
          <p:cNvSpPr/>
          <p:nvPr/>
        </p:nvSpPr>
        <p:spPr>
          <a:xfrm>
            <a:off x="260113" y="685800"/>
            <a:ext cx="6038292" cy="601994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681990" y="122555"/>
            <a:ext cx="1006221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id-ID" sz="3600" b="1" dirty="0">
                <a:latin typeface="Arial" panose="020B0604020202020204" pitchFamily="34" charset="0"/>
                <a:cs typeface="Arial" panose="020B0604020202020204" pitchFamily="34" charset="0"/>
              </a:rPr>
              <a:t>TINDAK LANJUT MASUKAN PENGUJI</a:t>
            </a:r>
            <a:endParaRPr lang="en-US" altLang="id-ID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5169" y="675631"/>
            <a:ext cx="6132830" cy="5896611"/>
            <a:chOff x="-5259638" y="-437713"/>
            <a:chExt cx="6132830" cy="4629768"/>
          </a:xfrm>
        </p:grpSpPr>
        <p:grpSp>
          <p:nvGrpSpPr>
            <p:cNvPr id="13" name="그룹 29"/>
            <p:cNvGrpSpPr/>
            <p:nvPr/>
          </p:nvGrpSpPr>
          <p:grpSpPr bwMode="auto">
            <a:xfrm>
              <a:off x="-4587089" y="53260"/>
              <a:ext cx="4691380" cy="488950"/>
              <a:chOff x="954464" y="1671533"/>
              <a:chExt cx="4691070" cy="475860"/>
            </a:xfrm>
          </p:grpSpPr>
          <p:sp>
            <p:nvSpPr>
              <p:cNvPr id="27" name="Rectangle 9"/>
              <p:cNvSpPr/>
              <p:nvPr/>
            </p:nvSpPr>
            <p:spPr>
              <a:xfrm flipH="1">
                <a:off x="957639" y="1684332"/>
                <a:ext cx="114300" cy="463061"/>
              </a:xfrm>
              <a:custGeom>
                <a:avLst/>
                <a:gdLst>
                  <a:gd name="connsiteX0" fmla="*/ 0 w 914400"/>
                  <a:gd name="connsiteY0" fmla="*/ 0 h 914400"/>
                  <a:gd name="connsiteX1" fmla="*/ 914400 w 914400"/>
                  <a:gd name="connsiteY1" fmla="*/ 0 h 914400"/>
                  <a:gd name="connsiteX2" fmla="*/ 914400 w 914400"/>
                  <a:gd name="connsiteY2" fmla="*/ 914400 h 914400"/>
                  <a:gd name="connsiteX3" fmla="*/ 0 w 914400"/>
                  <a:gd name="connsiteY3" fmla="*/ 914400 h 914400"/>
                  <a:gd name="connsiteX4" fmla="*/ 0 w 914400"/>
                  <a:gd name="connsiteY4" fmla="*/ 0 h 914400"/>
                  <a:gd name="connsiteX0-1" fmla="*/ 0 w 914400"/>
                  <a:gd name="connsiteY0-2" fmla="*/ 292963 h 1207363"/>
                  <a:gd name="connsiteX1-3" fmla="*/ 914400 w 914400"/>
                  <a:gd name="connsiteY1-4" fmla="*/ 0 h 1207363"/>
                  <a:gd name="connsiteX2-5" fmla="*/ 914400 w 914400"/>
                  <a:gd name="connsiteY2-6" fmla="*/ 1207363 h 1207363"/>
                  <a:gd name="connsiteX3-7" fmla="*/ 0 w 914400"/>
                  <a:gd name="connsiteY3-8" fmla="*/ 1207363 h 1207363"/>
                  <a:gd name="connsiteX4-9" fmla="*/ 0 w 914400"/>
                  <a:gd name="connsiteY4-10" fmla="*/ 292963 h 1207363"/>
                  <a:gd name="connsiteX0-11" fmla="*/ 612559 w 914400"/>
                  <a:gd name="connsiteY0-12" fmla="*/ 8877 h 1207363"/>
                  <a:gd name="connsiteX1-13" fmla="*/ 914400 w 914400"/>
                  <a:gd name="connsiteY1-14" fmla="*/ 0 h 1207363"/>
                  <a:gd name="connsiteX2-15" fmla="*/ 914400 w 914400"/>
                  <a:gd name="connsiteY2-16" fmla="*/ 1207363 h 1207363"/>
                  <a:gd name="connsiteX3-17" fmla="*/ 0 w 914400"/>
                  <a:gd name="connsiteY3-18" fmla="*/ 1207363 h 1207363"/>
                  <a:gd name="connsiteX4-19" fmla="*/ 612559 w 914400"/>
                  <a:gd name="connsiteY4-20" fmla="*/ 8877 h 1207363"/>
                  <a:gd name="connsiteX0-21" fmla="*/ 0 w 301841"/>
                  <a:gd name="connsiteY0-22" fmla="*/ 8877 h 1207363"/>
                  <a:gd name="connsiteX1-23" fmla="*/ 301841 w 301841"/>
                  <a:gd name="connsiteY1-24" fmla="*/ 0 h 1207363"/>
                  <a:gd name="connsiteX2-25" fmla="*/ 301841 w 301841"/>
                  <a:gd name="connsiteY2-26" fmla="*/ 1207363 h 1207363"/>
                  <a:gd name="connsiteX3-27" fmla="*/ 186432 w 301841"/>
                  <a:gd name="connsiteY3-28" fmla="*/ 408372 h 1207363"/>
                  <a:gd name="connsiteX4-29" fmla="*/ 0 w 301841"/>
                  <a:gd name="connsiteY4-30" fmla="*/ 8877 h 1207363"/>
                  <a:gd name="connsiteX0-31" fmla="*/ 0 w 133166"/>
                  <a:gd name="connsiteY0-32" fmla="*/ 0 h 1207364"/>
                  <a:gd name="connsiteX1-33" fmla="*/ 133166 w 133166"/>
                  <a:gd name="connsiteY1-34" fmla="*/ 1 h 1207364"/>
                  <a:gd name="connsiteX2-35" fmla="*/ 133166 w 133166"/>
                  <a:gd name="connsiteY2-36" fmla="*/ 1207364 h 1207364"/>
                  <a:gd name="connsiteX3-37" fmla="*/ 17757 w 133166"/>
                  <a:gd name="connsiteY3-38" fmla="*/ 408373 h 1207364"/>
                  <a:gd name="connsiteX4-39" fmla="*/ 0 w 133166"/>
                  <a:gd name="connsiteY4-40" fmla="*/ 0 h 1207364"/>
                  <a:gd name="connsiteX0-41" fmla="*/ 0 w 142044"/>
                  <a:gd name="connsiteY0-42" fmla="*/ 0 h 408373"/>
                  <a:gd name="connsiteX1-43" fmla="*/ 133166 w 142044"/>
                  <a:gd name="connsiteY1-44" fmla="*/ 1 h 408373"/>
                  <a:gd name="connsiteX2-45" fmla="*/ 142044 w 142044"/>
                  <a:gd name="connsiteY2-46" fmla="*/ 301842 h 408373"/>
                  <a:gd name="connsiteX3-47" fmla="*/ 17757 w 142044"/>
                  <a:gd name="connsiteY3-48" fmla="*/ 408373 h 408373"/>
                  <a:gd name="connsiteX4-49" fmla="*/ 0 w 142044"/>
                  <a:gd name="connsiteY4-50" fmla="*/ 0 h 408373"/>
                  <a:gd name="connsiteX0-51" fmla="*/ 0 w 133166"/>
                  <a:gd name="connsiteY0-52" fmla="*/ 0 h 408373"/>
                  <a:gd name="connsiteX1-53" fmla="*/ 133166 w 133166"/>
                  <a:gd name="connsiteY1-54" fmla="*/ 1 h 408373"/>
                  <a:gd name="connsiteX2-55" fmla="*/ 118293 w 133166"/>
                  <a:gd name="connsiteY2-56" fmla="*/ 313717 h 408373"/>
                  <a:gd name="connsiteX3-57" fmla="*/ 17757 w 133166"/>
                  <a:gd name="connsiteY3-58" fmla="*/ 408373 h 408373"/>
                  <a:gd name="connsiteX4-59" fmla="*/ 0 w 133166"/>
                  <a:gd name="connsiteY4-60" fmla="*/ 0 h 408373"/>
                  <a:gd name="connsiteX0-61" fmla="*/ 0 w 118293"/>
                  <a:gd name="connsiteY0-62" fmla="*/ 5937 h 414310"/>
                  <a:gd name="connsiteX1-63" fmla="*/ 115353 w 118293"/>
                  <a:gd name="connsiteY1-64" fmla="*/ 0 h 414310"/>
                  <a:gd name="connsiteX2-65" fmla="*/ 118293 w 118293"/>
                  <a:gd name="connsiteY2-66" fmla="*/ 319654 h 414310"/>
                  <a:gd name="connsiteX3-67" fmla="*/ 17757 w 118293"/>
                  <a:gd name="connsiteY3-68" fmla="*/ 414310 h 414310"/>
                  <a:gd name="connsiteX4-69" fmla="*/ 0 w 118293"/>
                  <a:gd name="connsiteY4-70" fmla="*/ 5937 h 414310"/>
                  <a:gd name="connsiteX0-71" fmla="*/ 0 w 118293"/>
                  <a:gd name="connsiteY0-72" fmla="*/ 5937 h 366809"/>
                  <a:gd name="connsiteX1-73" fmla="*/ 115353 w 118293"/>
                  <a:gd name="connsiteY1-74" fmla="*/ 0 h 366809"/>
                  <a:gd name="connsiteX2-75" fmla="*/ 118293 w 118293"/>
                  <a:gd name="connsiteY2-76" fmla="*/ 319654 h 366809"/>
                  <a:gd name="connsiteX3-77" fmla="*/ 5882 w 118293"/>
                  <a:gd name="connsiteY3-78" fmla="*/ 366809 h 366809"/>
                  <a:gd name="connsiteX4-79" fmla="*/ 0 w 118293"/>
                  <a:gd name="connsiteY4-80" fmla="*/ 5937 h 366809"/>
                  <a:gd name="connsiteX0-81" fmla="*/ 0 w 115353"/>
                  <a:gd name="connsiteY0-82" fmla="*/ 5937 h 366809"/>
                  <a:gd name="connsiteX1-83" fmla="*/ 115353 w 115353"/>
                  <a:gd name="connsiteY1-84" fmla="*/ 0 h 366809"/>
                  <a:gd name="connsiteX2-85" fmla="*/ 112356 w 115353"/>
                  <a:gd name="connsiteY2-86" fmla="*/ 278091 h 366809"/>
                  <a:gd name="connsiteX3-87" fmla="*/ 5882 w 115353"/>
                  <a:gd name="connsiteY3-88" fmla="*/ 366809 h 366809"/>
                  <a:gd name="connsiteX4-89" fmla="*/ 0 w 115353"/>
                  <a:gd name="connsiteY4-90" fmla="*/ 5937 h 36680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15353" h="366809">
                    <a:moveTo>
                      <a:pt x="0" y="5937"/>
                    </a:moveTo>
                    <a:lnTo>
                      <a:pt x="115353" y="0"/>
                    </a:lnTo>
                    <a:lnTo>
                      <a:pt x="112356" y="278091"/>
                    </a:lnTo>
                    <a:lnTo>
                      <a:pt x="5882" y="366809"/>
                    </a:lnTo>
                    <a:cubicBezTo>
                      <a:pt x="3921" y="246518"/>
                      <a:pt x="1961" y="126228"/>
                      <a:pt x="0" y="5937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ko-KR" altLang="en-US" sz="2700" noProof="1"/>
              </a:p>
            </p:txBody>
          </p:sp>
          <p:sp>
            <p:nvSpPr>
              <p:cNvPr id="28" name="자유형: 도형 58"/>
              <p:cNvSpPr/>
              <p:nvPr/>
            </p:nvSpPr>
            <p:spPr>
              <a:xfrm>
                <a:off x="954464" y="1671533"/>
                <a:ext cx="4691070" cy="364167"/>
              </a:xfrm>
              <a:custGeom>
                <a:avLst/>
                <a:gdLst>
                  <a:gd name="connsiteX0" fmla="*/ 1302502 w 4691070"/>
                  <a:gd name="connsiteY0" fmla="*/ 0 h 363646"/>
                  <a:gd name="connsiteX1" fmla="*/ 4331514 w 4691070"/>
                  <a:gd name="connsiteY1" fmla="*/ 0 h 363646"/>
                  <a:gd name="connsiteX2" fmla="*/ 4691070 w 4691070"/>
                  <a:gd name="connsiteY2" fmla="*/ 363646 h 363646"/>
                  <a:gd name="connsiteX3" fmla="*/ 1302502 w 4691070"/>
                  <a:gd name="connsiteY3" fmla="*/ 363646 h 363646"/>
                  <a:gd name="connsiteX4" fmla="*/ 0 w 4691070"/>
                  <a:gd name="connsiteY4" fmla="*/ 363646 h 363646"/>
                  <a:gd name="connsiteX5" fmla="*/ 0 w 4691070"/>
                  <a:gd name="connsiteY5" fmla="*/ 46 h 363646"/>
                  <a:gd name="connsiteX6" fmla="*/ 1302502 w 4691070"/>
                  <a:gd name="connsiteY6" fmla="*/ 46 h 36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91070" h="363646">
                    <a:moveTo>
                      <a:pt x="1302502" y="0"/>
                    </a:moveTo>
                    <a:lnTo>
                      <a:pt x="4331514" y="0"/>
                    </a:lnTo>
                    <a:lnTo>
                      <a:pt x="4691070" y="363646"/>
                    </a:lnTo>
                    <a:lnTo>
                      <a:pt x="1302502" y="363646"/>
                    </a:lnTo>
                    <a:lnTo>
                      <a:pt x="0" y="363646"/>
                    </a:lnTo>
                    <a:lnTo>
                      <a:pt x="0" y="46"/>
                    </a:lnTo>
                    <a:lnTo>
                      <a:pt x="1302502" y="46"/>
                    </a:lnTo>
                    <a:close/>
                  </a:path>
                </a:pathLst>
              </a:custGeom>
              <a:blipFill dpi="0"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ko-KR" altLang="en-US" sz="2700" noProof="1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-4892524" y="80287"/>
              <a:ext cx="3976688" cy="28917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68605" algn="just">
                <a:spcAft>
                  <a:spcPts val="600"/>
                </a:spcAft>
              </a:pPr>
              <a:r>
                <a:rPr lang="en-US" b="1" noProof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MASUKAN PENGUJI SAAT RPP:</a:t>
              </a:r>
              <a:endParaRPr lang="en-US" b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그룹 29"/>
            <p:cNvGrpSpPr/>
            <p:nvPr/>
          </p:nvGrpSpPr>
          <p:grpSpPr bwMode="auto">
            <a:xfrm>
              <a:off x="-4602964" y="1976949"/>
              <a:ext cx="4691380" cy="487045"/>
              <a:chOff x="954464" y="1671533"/>
              <a:chExt cx="4691070" cy="475860"/>
            </a:xfrm>
          </p:grpSpPr>
          <p:sp>
            <p:nvSpPr>
              <p:cNvPr id="25" name="Rectangle 9"/>
              <p:cNvSpPr/>
              <p:nvPr/>
            </p:nvSpPr>
            <p:spPr>
              <a:xfrm flipH="1">
                <a:off x="957639" y="1684331"/>
                <a:ext cx="114300" cy="463062"/>
              </a:xfrm>
              <a:custGeom>
                <a:avLst/>
                <a:gdLst>
                  <a:gd name="connsiteX0" fmla="*/ 0 w 914400"/>
                  <a:gd name="connsiteY0" fmla="*/ 0 h 914400"/>
                  <a:gd name="connsiteX1" fmla="*/ 914400 w 914400"/>
                  <a:gd name="connsiteY1" fmla="*/ 0 h 914400"/>
                  <a:gd name="connsiteX2" fmla="*/ 914400 w 914400"/>
                  <a:gd name="connsiteY2" fmla="*/ 914400 h 914400"/>
                  <a:gd name="connsiteX3" fmla="*/ 0 w 914400"/>
                  <a:gd name="connsiteY3" fmla="*/ 914400 h 914400"/>
                  <a:gd name="connsiteX4" fmla="*/ 0 w 914400"/>
                  <a:gd name="connsiteY4" fmla="*/ 0 h 914400"/>
                  <a:gd name="connsiteX0-1" fmla="*/ 0 w 914400"/>
                  <a:gd name="connsiteY0-2" fmla="*/ 292963 h 1207363"/>
                  <a:gd name="connsiteX1-3" fmla="*/ 914400 w 914400"/>
                  <a:gd name="connsiteY1-4" fmla="*/ 0 h 1207363"/>
                  <a:gd name="connsiteX2-5" fmla="*/ 914400 w 914400"/>
                  <a:gd name="connsiteY2-6" fmla="*/ 1207363 h 1207363"/>
                  <a:gd name="connsiteX3-7" fmla="*/ 0 w 914400"/>
                  <a:gd name="connsiteY3-8" fmla="*/ 1207363 h 1207363"/>
                  <a:gd name="connsiteX4-9" fmla="*/ 0 w 914400"/>
                  <a:gd name="connsiteY4-10" fmla="*/ 292963 h 1207363"/>
                  <a:gd name="connsiteX0-11" fmla="*/ 612559 w 914400"/>
                  <a:gd name="connsiteY0-12" fmla="*/ 8877 h 1207363"/>
                  <a:gd name="connsiteX1-13" fmla="*/ 914400 w 914400"/>
                  <a:gd name="connsiteY1-14" fmla="*/ 0 h 1207363"/>
                  <a:gd name="connsiteX2-15" fmla="*/ 914400 w 914400"/>
                  <a:gd name="connsiteY2-16" fmla="*/ 1207363 h 1207363"/>
                  <a:gd name="connsiteX3-17" fmla="*/ 0 w 914400"/>
                  <a:gd name="connsiteY3-18" fmla="*/ 1207363 h 1207363"/>
                  <a:gd name="connsiteX4-19" fmla="*/ 612559 w 914400"/>
                  <a:gd name="connsiteY4-20" fmla="*/ 8877 h 1207363"/>
                  <a:gd name="connsiteX0-21" fmla="*/ 0 w 301841"/>
                  <a:gd name="connsiteY0-22" fmla="*/ 8877 h 1207363"/>
                  <a:gd name="connsiteX1-23" fmla="*/ 301841 w 301841"/>
                  <a:gd name="connsiteY1-24" fmla="*/ 0 h 1207363"/>
                  <a:gd name="connsiteX2-25" fmla="*/ 301841 w 301841"/>
                  <a:gd name="connsiteY2-26" fmla="*/ 1207363 h 1207363"/>
                  <a:gd name="connsiteX3-27" fmla="*/ 186432 w 301841"/>
                  <a:gd name="connsiteY3-28" fmla="*/ 408372 h 1207363"/>
                  <a:gd name="connsiteX4-29" fmla="*/ 0 w 301841"/>
                  <a:gd name="connsiteY4-30" fmla="*/ 8877 h 1207363"/>
                  <a:gd name="connsiteX0-31" fmla="*/ 0 w 133166"/>
                  <a:gd name="connsiteY0-32" fmla="*/ 0 h 1207364"/>
                  <a:gd name="connsiteX1-33" fmla="*/ 133166 w 133166"/>
                  <a:gd name="connsiteY1-34" fmla="*/ 1 h 1207364"/>
                  <a:gd name="connsiteX2-35" fmla="*/ 133166 w 133166"/>
                  <a:gd name="connsiteY2-36" fmla="*/ 1207364 h 1207364"/>
                  <a:gd name="connsiteX3-37" fmla="*/ 17757 w 133166"/>
                  <a:gd name="connsiteY3-38" fmla="*/ 408373 h 1207364"/>
                  <a:gd name="connsiteX4-39" fmla="*/ 0 w 133166"/>
                  <a:gd name="connsiteY4-40" fmla="*/ 0 h 1207364"/>
                  <a:gd name="connsiteX0-41" fmla="*/ 0 w 142044"/>
                  <a:gd name="connsiteY0-42" fmla="*/ 0 h 408373"/>
                  <a:gd name="connsiteX1-43" fmla="*/ 133166 w 142044"/>
                  <a:gd name="connsiteY1-44" fmla="*/ 1 h 408373"/>
                  <a:gd name="connsiteX2-45" fmla="*/ 142044 w 142044"/>
                  <a:gd name="connsiteY2-46" fmla="*/ 301842 h 408373"/>
                  <a:gd name="connsiteX3-47" fmla="*/ 17757 w 142044"/>
                  <a:gd name="connsiteY3-48" fmla="*/ 408373 h 408373"/>
                  <a:gd name="connsiteX4-49" fmla="*/ 0 w 142044"/>
                  <a:gd name="connsiteY4-50" fmla="*/ 0 h 408373"/>
                  <a:gd name="connsiteX0-51" fmla="*/ 0 w 133166"/>
                  <a:gd name="connsiteY0-52" fmla="*/ 0 h 408373"/>
                  <a:gd name="connsiteX1-53" fmla="*/ 133166 w 133166"/>
                  <a:gd name="connsiteY1-54" fmla="*/ 1 h 408373"/>
                  <a:gd name="connsiteX2-55" fmla="*/ 118293 w 133166"/>
                  <a:gd name="connsiteY2-56" fmla="*/ 313717 h 408373"/>
                  <a:gd name="connsiteX3-57" fmla="*/ 17757 w 133166"/>
                  <a:gd name="connsiteY3-58" fmla="*/ 408373 h 408373"/>
                  <a:gd name="connsiteX4-59" fmla="*/ 0 w 133166"/>
                  <a:gd name="connsiteY4-60" fmla="*/ 0 h 408373"/>
                  <a:gd name="connsiteX0-61" fmla="*/ 0 w 118293"/>
                  <a:gd name="connsiteY0-62" fmla="*/ 5937 h 414310"/>
                  <a:gd name="connsiteX1-63" fmla="*/ 115353 w 118293"/>
                  <a:gd name="connsiteY1-64" fmla="*/ 0 h 414310"/>
                  <a:gd name="connsiteX2-65" fmla="*/ 118293 w 118293"/>
                  <a:gd name="connsiteY2-66" fmla="*/ 319654 h 414310"/>
                  <a:gd name="connsiteX3-67" fmla="*/ 17757 w 118293"/>
                  <a:gd name="connsiteY3-68" fmla="*/ 414310 h 414310"/>
                  <a:gd name="connsiteX4-69" fmla="*/ 0 w 118293"/>
                  <a:gd name="connsiteY4-70" fmla="*/ 5937 h 414310"/>
                  <a:gd name="connsiteX0-71" fmla="*/ 0 w 118293"/>
                  <a:gd name="connsiteY0-72" fmla="*/ 5937 h 366809"/>
                  <a:gd name="connsiteX1-73" fmla="*/ 115353 w 118293"/>
                  <a:gd name="connsiteY1-74" fmla="*/ 0 h 366809"/>
                  <a:gd name="connsiteX2-75" fmla="*/ 118293 w 118293"/>
                  <a:gd name="connsiteY2-76" fmla="*/ 319654 h 366809"/>
                  <a:gd name="connsiteX3-77" fmla="*/ 5882 w 118293"/>
                  <a:gd name="connsiteY3-78" fmla="*/ 366809 h 366809"/>
                  <a:gd name="connsiteX4-79" fmla="*/ 0 w 118293"/>
                  <a:gd name="connsiteY4-80" fmla="*/ 5937 h 366809"/>
                  <a:gd name="connsiteX0-81" fmla="*/ 0 w 115353"/>
                  <a:gd name="connsiteY0-82" fmla="*/ 5937 h 366809"/>
                  <a:gd name="connsiteX1-83" fmla="*/ 115353 w 115353"/>
                  <a:gd name="connsiteY1-84" fmla="*/ 0 h 366809"/>
                  <a:gd name="connsiteX2-85" fmla="*/ 112356 w 115353"/>
                  <a:gd name="connsiteY2-86" fmla="*/ 278091 h 366809"/>
                  <a:gd name="connsiteX3-87" fmla="*/ 5882 w 115353"/>
                  <a:gd name="connsiteY3-88" fmla="*/ 366809 h 366809"/>
                  <a:gd name="connsiteX4-89" fmla="*/ 0 w 115353"/>
                  <a:gd name="connsiteY4-90" fmla="*/ 5937 h 36680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15353" h="366809">
                    <a:moveTo>
                      <a:pt x="0" y="5937"/>
                    </a:moveTo>
                    <a:lnTo>
                      <a:pt x="115353" y="0"/>
                    </a:lnTo>
                    <a:lnTo>
                      <a:pt x="112356" y="278091"/>
                    </a:lnTo>
                    <a:lnTo>
                      <a:pt x="5882" y="366809"/>
                    </a:lnTo>
                    <a:cubicBezTo>
                      <a:pt x="3921" y="246518"/>
                      <a:pt x="1961" y="126228"/>
                      <a:pt x="0" y="5937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ko-KR" altLang="en-US" sz="2700" noProof="1"/>
              </a:p>
            </p:txBody>
          </p:sp>
          <p:sp>
            <p:nvSpPr>
              <p:cNvPr id="26" name="자유형: 도형 58"/>
              <p:cNvSpPr/>
              <p:nvPr/>
            </p:nvSpPr>
            <p:spPr>
              <a:xfrm>
                <a:off x="954464" y="1671533"/>
                <a:ext cx="4691070" cy="364167"/>
              </a:xfrm>
              <a:custGeom>
                <a:avLst/>
                <a:gdLst>
                  <a:gd name="connsiteX0" fmla="*/ 1302502 w 4691070"/>
                  <a:gd name="connsiteY0" fmla="*/ 0 h 363646"/>
                  <a:gd name="connsiteX1" fmla="*/ 4331514 w 4691070"/>
                  <a:gd name="connsiteY1" fmla="*/ 0 h 363646"/>
                  <a:gd name="connsiteX2" fmla="*/ 4691070 w 4691070"/>
                  <a:gd name="connsiteY2" fmla="*/ 363646 h 363646"/>
                  <a:gd name="connsiteX3" fmla="*/ 1302502 w 4691070"/>
                  <a:gd name="connsiteY3" fmla="*/ 363646 h 363646"/>
                  <a:gd name="connsiteX4" fmla="*/ 0 w 4691070"/>
                  <a:gd name="connsiteY4" fmla="*/ 363646 h 363646"/>
                  <a:gd name="connsiteX5" fmla="*/ 0 w 4691070"/>
                  <a:gd name="connsiteY5" fmla="*/ 46 h 363646"/>
                  <a:gd name="connsiteX6" fmla="*/ 1302502 w 4691070"/>
                  <a:gd name="connsiteY6" fmla="*/ 46 h 36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91070" h="363646">
                    <a:moveTo>
                      <a:pt x="1302502" y="0"/>
                    </a:moveTo>
                    <a:lnTo>
                      <a:pt x="4331514" y="0"/>
                    </a:lnTo>
                    <a:lnTo>
                      <a:pt x="4691070" y="363646"/>
                    </a:lnTo>
                    <a:lnTo>
                      <a:pt x="1302502" y="363646"/>
                    </a:lnTo>
                    <a:lnTo>
                      <a:pt x="0" y="363646"/>
                    </a:lnTo>
                    <a:lnTo>
                      <a:pt x="0" y="46"/>
                    </a:lnTo>
                    <a:lnTo>
                      <a:pt x="1302502" y="46"/>
                    </a:lnTo>
                    <a:close/>
                  </a:path>
                </a:pathLst>
              </a:cu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ko-KR" altLang="en-US" sz="2700" noProof="1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-4889349" y="1983322"/>
              <a:ext cx="4430713" cy="28917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68605" algn="just">
                <a:spcAft>
                  <a:spcPts val="600"/>
                </a:spcAft>
              </a:pPr>
              <a:r>
                <a:rPr lang="en-US" b="1" noProof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TINDAK LANJUT :</a:t>
              </a:r>
              <a:endParaRPr lang="en-US" b="1" noProof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4657023" y="2436572"/>
              <a:ext cx="5530215" cy="1755483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236855" indent="-236855" algn="just">
                <a:buFont typeface="+mj-lt"/>
                <a:buAutoNum type="arabicPeriod"/>
              </a:pPr>
              <a:r>
                <a:rPr lang="en-US" sz="1600" spc="-5" dirty="0" err="1">
                  <a:solidFill>
                    <a:schemeClr val="tx1"/>
                  </a:solidFill>
                  <a:cs typeface="+mn-lt"/>
                  <a:sym typeface="+mn-ea"/>
                </a:rPr>
                <a:t>Fokus judul dari Bhayangkara Unggul menjadi STRATA GADIK DIGITAL (</a:t>
              </a:r>
              <a:r>
                <a:rPr lang="en-US" altLang="en-US" sz="1600" spc="-5" dirty="0" err="1">
                  <a:solidFill>
                    <a:schemeClr val="tx1"/>
                  </a:solidFill>
                  <a:cs typeface="+mn-lt"/>
                  <a:sym typeface="+mn-ea"/>
                </a:rPr>
                <a:t>Strategi Penguatan Tenaga Pendidik Melalui Digitalisasi Pembelajaran Untuk Menghasilkan Lulusan Polri Yang Unggul)</a:t>
              </a:r>
              <a:r>
                <a:rPr lang="en-US" sz="1600" spc="-5" dirty="0" err="1">
                  <a:solidFill>
                    <a:schemeClr val="tx1"/>
                  </a:solidFill>
                  <a:cs typeface="+mn-lt"/>
                  <a:sym typeface="+mn-ea"/>
                </a:rPr>
                <a:t>.</a:t>
              </a:r>
              <a:endParaRPr lang="en-US" sz="1600" spc="-5" dirty="0" err="1">
                <a:solidFill>
                  <a:schemeClr val="tx1"/>
                </a:solidFill>
                <a:cs typeface="+mn-lt"/>
              </a:endParaRPr>
            </a:p>
            <a:p>
              <a:pPr marL="236855" indent="-236855" algn="just">
                <a:buFont typeface="+mj-lt"/>
                <a:buAutoNum type="arabicPeriod"/>
              </a:pPr>
              <a:r>
                <a:rPr lang="en-US" altLang="sv-SE" sz="1600" dirty="0">
                  <a:solidFill>
                    <a:schemeClr val="tx1"/>
                  </a:solidFill>
                  <a:cs typeface="+mn-lt"/>
                  <a:sym typeface="+mn-ea"/>
                </a:rPr>
                <a:t>Stakeholder eksternal bertambah menjadi LAN RI, Komdigi, Corpu Kemenkeu, dan Akademisi (UPI dan UNJ).</a:t>
              </a:r>
              <a:endParaRPr lang="en-US" altLang="sv-SE" sz="1600" dirty="0">
                <a:solidFill>
                  <a:schemeClr val="tx1"/>
                </a:solidFill>
                <a:cs typeface="+mn-lt"/>
                <a:sym typeface="+mn-ea"/>
              </a:endParaRPr>
            </a:p>
            <a:p>
              <a:pPr marL="236855" indent="-236855" algn="just">
                <a:buFont typeface="+mj-lt"/>
                <a:buAutoNum type="arabicPeriod"/>
              </a:pPr>
              <a:r>
                <a:rPr lang="en-US" altLang="sv-SE" sz="1600" spc="-5" dirty="0">
                  <a:solidFill>
                    <a:schemeClr val="tx1"/>
                  </a:solidFill>
                  <a:cs typeface="+mn-lt"/>
                  <a:sym typeface="+mn-ea"/>
                </a:rPr>
                <a:t>Draft Peraturan Kalemdiklat dapat tersusun di jangka Menengah ditambah dengan pengembangan LMS dengan melakukan studi banding.</a:t>
              </a:r>
              <a:endParaRPr lang="en-US" altLang="sv-SE" sz="1600" spc="-5" dirty="0">
                <a:solidFill>
                  <a:schemeClr val="tx1"/>
                </a:solidFill>
                <a:cs typeface="+mn-lt"/>
                <a:sym typeface="+mn-ea"/>
              </a:endParaRPr>
            </a:p>
          </p:txBody>
        </p:sp>
        <p:sp>
          <p:nvSpPr>
            <p:cNvPr id="21" name="object 11"/>
            <p:cNvSpPr txBox="1"/>
            <p:nvPr/>
          </p:nvSpPr>
          <p:spPr>
            <a:xfrm>
              <a:off x="-4605588" y="518060"/>
              <a:ext cx="5478780" cy="1211537"/>
            </a:xfrm>
            <a:prstGeom prst="rect">
              <a:avLst/>
            </a:prstGeom>
          </p:spPr>
          <p:txBody>
            <a:bodyPr vert="horz" wrap="square" lIns="0" tIns="13335" rIns="0" bIns="0" rtlCol="0">
              <a:noAutofit/>
            </a:bodyPr>
            <a:lstStyle/>
            <a:p>
              <a:pPr marL="245745" indent="-233680">
                <a:spcBef>
                  <a:spcPts val="105"/>
                </a:spcBef>
                <a:buAutoNum type="arabicPeriod"/>
                <a:tabLst>
                  <a:tab pos="245110" algn="l"/>
                </a:tabLst>
              </a:pPr>
              <a:r>
                <a:rPr lang="en-US" sz="2000" spc="-10" dirty="0">
                  <a:latin typeface="Calibri" panose="020F0502020204030204"/>
                  <a:cs typeface="Calibri" panose="020F0502020204030204"/>
                </a:rPr>
                <a:t>Memfokuskan judul supaya tidak Abstrak.</a:t>
              </a:r>
              <a:endParaRPr lang="en-US" sz="2000" spc="-10" dirty="0">
                <a:latin typeface="Calibri" panose="020F0502020204030204"/>
                <a:cs typeface="Calibri" panose="020F0502020204030204"/>
              </a:endParaRPr>
            </a:p>
            <a:p>
              <a:pPr marL="245745" indent="-233680">
                <a:spcBef>
                  <a:spcPts val="105"/>
                </a:spcBef>
                <a:buAutoNum type="arabicPeriod"/>
                <a:tabLst>
                  <a:tab pos="245110" algn="l"/>
                </a:tabLst>
              </a:pPr>
              <a:r>
                <a:rPr lang="en-US" sz="2000" spc="-10" dirty="0">
                  <a:latin typeface="Calibri" panose="020F0502020204030204"/>
                  <a:cs typeface="Calibri" panose="020F0502020204030204"/>
                </a:rPr>
                <a:t>Menambah Stakeholder Eksternal dari LAN RI dan Akademisi (UPI).</a:t>
              </a:r>
              <a:endParaRPr lang="en-US" sz="2000" spc="-10" dirty="0">
                <a:latin typeface="Calibri" panose="020F0502020204030204"/>
                <a:cs typeface="Calibri" panose="020F0502020204030204"/>
              </a:endParaRPr>
            </a:p>
            <a:p>
              <a:pPr marL="245745" indent="-233680">
                <a:spcBef>
                  <a:spcPts val="105"/>
                </a:spcBef>
                <a:buAutoNum type="arabicPeriod"/>
                <a:tabLst>
                  <a:tab pos="245110" algn="l"/>
                </a:tabLst>
              </a:pPr>
              <a:r>
                <a:rPr lang="en-US" sz="2000" spc="-10" dirty="0">
                  <a:latin typeface="Calibri" panose="020F0502020204030204"/>
                  <a:cs typeface="Calibri" panose="020F0502020204030204"/>
                </a:rPr>
                <a:t>Draft Peraturan Kalemdiklat disarankan masuk dalam jangka menengah.</a:t>
              </a:r>
              <a:endParaRPr lang="en-US" sz="2000" spc="-10" dirty="0">
                <a:latin typeface="Calibri" panose="020F0502020204030204"/>
                <a:cs typeface="Calibri" panose="020F0502020204030204"/>
              </a:endParaRPr>
            </a:p>
            <a:p>
              <a:pPr marL="12065" indent="0">
                <a:spcBef>
                  <a:spcPts val="105"/>
                </a:spcBef>
                <a:buNone/>
                <a:tabLst>
                  <a:tab pos="245110" algn="l"/>
                </a:tabLst>
              </a:pPr>
              <a:endParaRPr lang="en-US" sz="2000" spc="-10" dirty="0">
                <a:latin typeface="Calibri" panose="020F0502020204030204"/>
                <a:cs typeface="Calibri" panose="020F0502020204030204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-5259638" y="-437713"/>
              <a:ext cx="5719445" cy="313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defRPr/>
              </a:pPr>
              <a:r>
                <a:rPr lang="en-US" altLang="id-ID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MASUKAN PENGUJI &amp; TINDAK LANJUT</a:t>
              </a:r>
              <a:endParaRPr lang="en-US" altLang="id-ID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457958" y="6589516"/>
            <a:ext cx="4656091" cy="359167"/>
            <a:chOff x="2774950" y="10339615"/>
            <a:chExt cx="4656091" cy="359167"/>
          </a:xfrm>
        </p:grpSpPr>
        <p:sp>
          <p:nvSpPr>
            <p:cNvPr id="30" name="Parallelogram 29"/>
            <p:cNvSpPr/>
            <p:nvPr/>
          </p:nvSpPr>
          <p:spPr>
            <a:xfrm>
              <a:off x="2774950" y="10421783"/>
              <a:ext cx="4378544" cy="270030"/>
            </a:xfrm>
            <a:prstGeom prst="parallelogram">
              <a:avLst>
                <a:gd name="adj" fmla="val 5553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077794" y="10339615"/>
              <a:ext cx="4353247" cy="359167"/>
              <a:chOff x="7826559" y="6489981"/>
              <a:chExt cx="4353247" cy="359167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1556997" y="6489981"/>
                <a:ext cx="622809" cy="357964"/>
                <a:chOff x="8564610" y="5357036"/>
                <a:chExt cx="506983" cy="357964"/>
              </a:xfrm>
            </p:grpSpPr>
            <p:sp>
              <p:nvSpPr>
                <p:cNvPr id="34" name="Rectangle 7"/>
                <p:cNvSpPr/>
                <p:nvPr/>
              </p:nvSpPr>
              <p:spPr>
                <a:xfrm>
                  <a:off x="8677347" y="5357036"/>
                  <a:ext cx="297982" cy="357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982" h="357964">
                      <a:moveTo>
                        <a:pt x="105071" y="0"/>
                      </a:moveTo>
                      <a:lnTo>
                        <a:pt x="192911" y="0"/>
                      </a:lnTo>
                      <a:cubicBezTo>
                        <a:pt x="250940" y="0"/>
                        <a:pt x="297982" y="47042"/>
                        <a:pt x="297982" y="105071"/>
                      </a:cubicBezTo>
                      <a:lnTo>
                        <a:pt x="297982" y="357964"/>
                      </a:lnTo>
                      <a:lnTo>
                        <a:pt x="0" y="357964"/>
                      </a:lnTo>
                      <a:lnTo>
                        <a:pt x="0" y="105071"/>
                      </a:lnTo>
                      <a:cubicBezTo>
                        <a:pt x="0" y="47042"/>
                        <a:pt x="47042" y="0"/>
                        <a:pt x="105071" y="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Slide Number Placeholder 5"/>
                <p:cNvSpPr txBox="1"/>
                <p:nvPr/>
              </p:nvSpPr>
              <p:spPr>
                <a:xfrm>
                  <a:off x="8564610" y="5361541"/>
                  <a:ext cx="506983" cy="304271"/>
                </a:xfrm>
                <a:prstGeom prst="rect">
                  <a:avLst/>
                </a:prstGeom>
                <a:noFill/>
              </p:spPr>
              <p:txBody>
                <a:bodyPr vert="horz" lIns="72513" tIns="36255" rIns="72513" bIns="36255" rtlCol="0" anchor="ctr"/>
                <a:lstStyle>
                  <a:defPPr>
                    <a:defRPr lang="en-US"/>
                  </a:defPPr>
                  <a:lvl1pPr marL="0" algn="ctr" defTabSz="457200" rtl="0" eaLnBrk="1" latinLnBrk="0" hangingPunct="1">
                    <a:defRPr sz="1600" b="1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fld id="{4D524CAC-2E15-4218-8959-B3F458206E32}" type="slidenum">
                    <a:rPr lang="en-US" sz="1800">
                      <a:solidFill>
                        <a:schemeClr val="tx1"/>
                      </a:solidFill>
                    </a:rPr>
                  </a:fld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3" name="Rectangle 32"/>
              <p:cNvSpPr/>
              <p:nvPr/>
            </p:nvSpPr>
            <p:spPr>
              <a:xfrm>
                <a:off x="7826559" y="6572149"/>
                <a:ext cx="366119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MURNIATUL PROVANTI, PKN II</a:t>
                </a:r>
                <a:r>
                  <a:rPr lang="en-US" sz="1200" spc="-45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ANGK. XXXI TAHUN 2024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6475766" y="1730268"/>
            <a:ext cx="5559113" cy="4273462"/>
            <a:chOff x="506680" y="5901686"/>
            <a:chExt cx="6646814" cy="4273462"/>
          </a:xfrm>
        </p:grpSpPr>
        <p:sp>
          <p:nvSpPr>
            <p:cNvPr id="37" name="Rounded Rectangle 36"/>
            <p:cNvSpPr/>
            <p:nvPr/>
          </p:nvSpPr>
          <p:spPr>
            <a:xfrm>
              <a:off x="528721" y="6114373"/>
              <a:ext cx="6595745" cy="2450801"/>
            </a:xfrm>
            <a:prstGeom prst="roundRect">
              <a:avLst>
                <a:gd name="adj" fmla="val 4504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2"/>
            <p:cNvSpPr/>
            <p:nvPr/>
          </p:nvSpPr>
          <p:spPr>
            <a:xfrm>
              <a:off x="586324" y="6585542"/>
              <a:ext cx="6384290" cy="1938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sz="2000" spc="-5" dirty="0" err="1">
                  <a:solidFill>
                    <a:schemeClr val="bg1"/>
                  </a:solidFill>
                  <a:latin typeface="Trebuchet MS" panose="020B0603020202020204" charset="0"/>
                  <a:cs typeface="Trebuchet MS" panose="020B0603020202020204" charset="0"/>
                  <a:sym typeface="+mn-ea"/>
                </a:rPr>
                <a:t>Pendidik bertransformasi pada proses pembelajaran.</a:t>
              </a:r>
              <a:endParaRPr lang="en-US" sz="2000" spc="-5" dirty="0" err="1">
                <a:solidFill>
                  <a:schemeClr val="bg1"/>
                </a:solidFill>
                <a:latin typeface="Trebuchet MS" panose="020B0603020202020204" charset="0"/>
                <a:cs typeface="Trebuchet MS" panose="020B0603020202020204" charset="0"/>
              </a:endParaRP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altLang="sv-SE" sz="2000" dirty="0">
                  <a:solidFill>
                    <a:schemeClr val="bg1"/>
                  </a:solidFill>
                  <a:latin typeface="Trebuchet MS" panose="020B0603020202020204" charset="0"/>
                  <a:cs typeface="Trebuchet MS" panose="020B0603020202020204" charset="0"/>
                  <a:sym typeface="+mn-ea"/>
                </a:rPr>
                <a:t>Optimalisasi tehnologi digital meminimalisir biaya operasional Diklat.</a:t>
              </a:r>
              <a:endParaRPr lang="en-US" altLang="sv-SE" sz="2000" dirty="0">
                <a:solidFill>
                  <a:schemeClr val="bg1"/>
                </a:solidFill>
                <a:latin typeface="Trebuchet MS" panose="020B0603020202020204" charset="0"/>
                <a:cs typeface="Trebuchet MS" panose="020B0603020202020204" charset="0"/>
                <a:sym typeface="+mn-ea"/>
              </a:endParaRP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en-US" altLang="sv-SE" sz="2000" dirty="0">
                  <a:solidFill>
                    <a:schemeClr val="bg1"/>
                  </a:solidFill>
                  <a:latin typeface="Trebuchet MS" panose="020B0603020202020204" charset="0"/>
                  <a:cs typeface="Trebuchet MS" panose="020B0603020202020204" charset="0"/>
                  <a:sym typeface="+mn-ea"/>
                </a:rPr>
                <a:t>Efektifitas pembelajaran dan percepatan proses umpan balik.</a:t>
              </a:r>
              <a:endParaRPr lang="en-US" sz="2000" dirty="0">
                <a:solidFill>
                  <a:schemeClr val="bg1"/>
                </a:solidFill>
                <a:latin typeface="Trebuchet MS" panose="020B0603020202020204" charset="0"/>
                <a:cs typeface="Trebuchet MS" panose="020B0603020202020204" charset="0"/>
              </a:endParaRPr>
            </a:p>
          </p:txBody>
        </p:sp>
        <p:sp>
          <p:nvSpPr>
            <p:cNvPr id="39" name="Down Arrow Callout 38"/>
            <p:cNvSpPr/>
            <p:nvPr/>
          </p:nvSpPr>
          <p:spPr>
            <a:xfrm>
              <a:off x="2465927" y="5901686"/>
              <a:ext cx="3296202" cy="880110"/>
            </a:xfrm>
            <a:prstGeom prst="downArrowCallout">
              <a:avLst/>
            </a:prstGeom>
            <a:effectLst>
              <a:softEdge rad="50800"/>
            </a:effectLst>
          </p:spPr>
          <p:style>
            <a:lnRef idx="0">
              <a:srgbClr val="FFFFFF"/>
            </a:lnRef>
            <a:fillRef idx="1">
              <a:schemeClr val="accent2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Trebuchet MS" panose="020B0603020202020204" charset="0"/>
                  <a:cs typeface="Trebuchet MS" panose="020B0603020202020204" charset="0"/>
                </a:rPr>
                <a:t>MANFAAT INTERNAL</a:t>
              </a:r>
              <a:endParaRPr lang="en-US" sz="2000" b="1" dirty="0">
                <a:latin typeface="Trebuchet MS" panose="020B0603020202020204" charset="0"/>
                <a:cs typeface="Trebuchet MS" panose="020B0603020202020204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506680" y="8663696"/>
              <a:ext cx="6646814" cy="1511452"/>
            </a:xfrm>
            <a:prstGeom prst="roundRect">
              <a:avLst>
                <a:gd name="adj" fmla="val 11344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2"/>
            <p:cNvSpPr/>
            <p:nvPr/>
          </p:nvSpPr>
          <p:spPr>
            <a:xfrm>
              <a:off x="3770405" y="8800735"/>
              <a:ext cx="3354061" cy="940435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sv-SE" sz="1600" dirty="0">
                  <a:solidFill>
                    <a:schemeClr val="bg1"/>
                  </a:solidFill>
                  <a:latin typeface="Trebuchet MS" panose="020B0603020202020204" charset="0"/>
                  <a:cs typeface="Trebuchet MS" panose="020B0603020202020204" charset="0"/>
                </a:rPr>
                <a:t>Meningkatnya kualitas Lulusan Polri.</a:t>
              </a:r>
              <a:endParaRPr lang="en-US" altLang="sv-SE" sz="1600" dirty="0">
                <a:solidFill>
                  <a:schemeClr val="bg1"/>
                </a:solidFill>
                <a:latin typeface="Trebuchet MS" panose="020B0603020202020204" charset="0"/>
                <a:cs typeface="Trebuchet MS" panose="020B060302020202020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sv-SE" sz="1600" dirty="0">
                  <a:solidFill>
                    <a:schemeClr val="bg1"/>
                  </a:solidFill>
                  <a:latin typeface="Trebuchet MS" panose="020B0603020202020204" charset="0"/>
                  <a:cs typeface="Trebuchet MS" panose="020B0603020202020204" charset="0"/>
                </a:rPr>
                <a:t>Meningkatnya kepercayaan masyarakat terhadap kinerja Polri.</a:t>
              </a:r>
              <a:endParaRPr lang="en-US" altLang="sv-SE" sz="1600" dirty="0">
                <a:solidFill>
                  <a:schemeClr val="bg1"/>
                </a:solidFill>
                <a:latin typeface="Trebuchet MS" panose="020B0603020202020204" charset="0"/>
                <a:cs typeface="Trebuchet MS" panose="020B0603020202020204" charset="0"/>
              </a:endParaRPr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802860" y="8913972"/>
              <a:ext cx="2975610" cy="1090549"/>
            </a:xfrm>
            <a:prstGeom prst="rightArrow">
              <a:avLst/>
            </a:prstGeom>
          </p:spPr>
          <p:style>
            <a:lnRef idx="0">
              <a:srgbClr val="FFFFFF"/>
            </a:lnRef>
            <a:fillRef idx="1">
              <a:schemeClr val="accent4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Trebuchet MS" panose="020B0603020202020204" charset="0"/>
                  <a:cs typeface="Trebuchet MS" panose="020B0603020202020204" charset="0"/>
                </a:rPr>
                <a:t>MANFAAT EKSTERNAL</a:t>
              </a:r>
              <a:endParaRPr lang="en-US" b="1" dirty="0">
                <a:solidFill>
                  <a:schemeClr val="tx1"/>
                </a:solidFill>
                <a:latin typeface="Trebuchet MS" panose="020B0603020202020204" charset="0"/>
                <a:cs typeface="Trebuchet MS" panose="020B0603020202020204" charset="0"/>
              </a:endParaRPr>
            </a:p>
          </p:txBody>
        </p:sp>
      </p:grpSp>
      <p:sp>
        <p:nvSpPr>
          <p:cNvPr id="3" name="Rectangle 1"/>
          <p:cNvSpPr/>
          <p:nvPr/>
        </p:nvSpPr>
        <p:spPr>
          <a:xfrm>
            <a:off x="6475730" y="1138555"/>
            <a:ext cx="55352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id-ID" sz="3600" b="1" dirty="0">
                <a:latin typeface="Arial" panose="020B0604020202020204" pitchFamily="34" charset="0"/>
                <a:cs typeface="Arial" panose="020B0604020202020204" pitchFamily="34" charset="0"/>
              </a:rPr>
              <a:t>MANFAAT</a:t>
            </a:r>
            <a:endParaRPr lang="en-US" altLang="id-ID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7457958" y="6589516"/>
            <a:ext cx="4656091" cy="359167"/>
            <a:chOff x="2774950" y="10339615"/>
            <a:chExt cx="4656091" cy="359167"/>
          </a:xfrm>
        </p:grpSpPr>
        <p:sp>
          <p:nvSpPr>
            <p:cNvPr id="30" name="Parallelogram 29"/>
            <p:cNvSpPr/>
            <p:nvPr/>
          </p:nvSpPr>
          <p:spPr>
            <a:xfrm>
              <a:off x="2774950" y="10421783"/>
              <a:ext cx="4378544" cy="270030"/>
            </a:xfrm>
            <a:prstGeom prst="parallelogram">
              <a:avLst>
                <a:gd name="adj" fmla="val 5553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077794" y="10339615"/>
              <a:ext cx="4353247" cy="359167"/>
              <a:chOff x="7826559" y="6489981"/>
              <a:chExt cx="4353247" cy="359167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1556997" y="6489981"/>
                <a:ext cx="622809" cy="357964"/>
                <a:chOff x="8564610" y="5357036"/>
                <a:chExt cx="506983" cy="357964"/>
              </a:xfrm>
            </p:grpSpPr>
            <p:sp>
              <p:nvSpPr>
                <p:cNvPr id="34" name="Rectangle 7"/>
                <p:cNvSpPr/>
                <p:nvPr/>
              </p:nvSpPr>
              <p:spPr>
                <a:xfrm>
                  <a:off x="8677347" y="5357036"/>
                  <a:ext cx="297982" cy="357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982" h="357964">
                      <a:moveTo>
                        <a:pt x="105071" y="0"/>
                      </a:moveTo>
                      <a:lnTo>
                        <a:pt x="192911" y="0"/>
                      </a:lnTo>
                      <a:cubicBezTo>
                        <a:pt x="250940" y="0"/>
                        <a:pt x="297982" y="47042"/>
                        <a:pt x="297982" y="105071"/>
                      </a:cubicBezTo>
                      <a:lnTo>
                        <a:pt x="297982" y="357964"/>
                      </a:lnTo>
                      <a:lnTo>
                        <a:pt x="0" y="357964"/>
                      </a:lnTo>
                      <a:lnTo>
                        <a:pt x="0" y="105071"/>
                      </a:lnTo>
                      <a:cubicBezTo>
                        <a:pt x="0" y="47042"/>
                        <a:pt x="47042" y="0"/>
                        <a:pt x="105071" y="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Slide Number Placeholder 5"/>
                <p:cNvSpPr txBox="1"/>
                <p:nvPr/>
              </p:nvSpPr>
              <p:spPr>
                <a:xfrm>
                  <a:off x="8564610" y="5361541"/>
                  <a:ext cx="506983" cy="304271"/>
                </a:xfrm>
                <a:prstGeom prst="rect">
                  <a:avLst/>
                </a:prstGeom>
                <a:noFill/>
              </p:spPr>
              <p:txBody>
                <a:bodyPr vert="horz" lIns="72513" tIns="36255" rIns="72513" bIns="36255" rtlCol="0" anchor="ctr"/>
                <a:lstStyle>
                  <a:defPPr>
                    <a:defRPr lang="en-US"/>
                  </a:defPPr>
                  <a:lvl1pPr marL="0" algn="ctr" defTabSz="457200" rtl="0" eaLnBrk="1" latinLnBrk="0" hangingPunct="1">
                    <a:defRPr sz="1600" b="1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fld id="{4D524CAC-2E15-4218-8959-B3F458206E32}" type="slidenum">
                    <a:rPr lang="en-US" sz="1800">
                      <a:solidFill>
                        <a:schemeClr val="tx1"/>
                      </a:solidFill>
                    </a:rPr>
                  </a:fld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3" name="Rectangle 32"/>
              <p:cNvSpPr/>
              <p:nvPr/>
            </p:nvSpPr>
            <p:spPr>
              <a:xfrm>
                <a:off x="7826559" y="6572149"/>
                <a:ext cx="366119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MURNIATUL PROVANTI, PKN II</a:t>
                </a:r>
                <a:r>
                  <a:rPr lang="en-US" sz="1200" spc="-45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ANGK. XXXI TAHUN 2024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 flipH="1">
            <a:off x="0" y="462684"/>
            <a:ext cx="739179" cy="1964322"/>
            <a:chOff x="6820497" y="544164"/>
            <a:chExt cx="739179" cy="1964322"/>
          </a:xfrm>
        </p:grpSpPr>
        <p:sp>
          <p:nvSpPr>
            <p:cNvPr id="45" name="Freeform 44"/>
            <p:cNvSpPr/>
            <p:nvPr/>
          </p:nvSpPr>
          <p:spPr>
            <a:xfrm>
              <a:off x="7212855" y="1745932"/>
              <a:ext cx="346821" cy="762554"/>
            </a:xfrm>
            <a:custGeom>
              <a:avLst/>
              <a:gdLst>
                <a:gd name="connsiteX0" fmla="*/ 739179 w 739179"/>
                <a:gd name="connsiteY0" fmla="*/ 0 h 1625230"/>
                <a:gd name="connsiteX1" fmla="*/ 739179 w 739179"/>
                <a:gd name="connsiteY1" fmla="*/ 1625230 h 1625230"/>
                <a:gd name="connsiteX2" fmla="*/ 734012 w 739179"/>
                <a:gd name="connsiteY2" fmla="*/ 1621799 h 1625230"/>
                <a:gd name="connsiteX3" fmla="*/ 53154 w 739179"/>
                <a:gd name="connsiteY3" fmla="*/ 940941 h 1625230"/>
                <a:gd name="connsiteX4" fmla="*/ 53154 w 739179"/>
                <a:gd name="connsiteY4" fmla="*/ 684289 h 1625230"/>
                <a:gd name="connsiteX5" fmla="*/ 734012 w 739179"/>
                <a:gd name="connsiteY5" fmla="*/ 3431 h 1625230"/>
                <a:gd name="connsiteX6" fmla="*/ 739179 w 739179"/>
                <a:gd name="connsiteY6" fmla="*/ 0 h 162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9179" h="1625230">
                  <a:moveTo>
                    <a:pt x="739179" y="0"/>
                  </a:moveTo>
                  <a:lnTo>
                    <a:pt x="739179" y="1625230"/>
                  </a:lnTo>
                  <a:lnTo>
                    <a:pt x="734012" y="1621799"/>
                  </a:lnTo>
                  <a:lnTo>
                    <a:pt x="53154" y="940941"/>
                  </a:lnTo>
                  <a:cubicBezTo>
                    <a:pt x="-17718" y="870069"/>
                    <a:pt x="-17718" y="755161"/>
                    <a:pt x="53154" y="684289"/>
                  </a:cubicBezTo>
                  <a:lnTo>
                    <a:pt x="734012" y="3431"/>
                  </a:lnTo>
                  <a:lnTo>
                    <a:pt x="739179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6820497" y="544164"/>
              <a:ext cx="739179" cy="1625230"/>
            </a:xfrm>
            <a:custGeom>
              <a:avLst/>
              <a:gdLst>
                <a:gd name="connsiteX0" fmla="*/ 739179 w 739179"/>
                <a:gd name="connsiteY0" fmla="*/ 0 h 1625230"/>
                <a:gd name="connsiteX1" fmla="*/ 739179 w 739179"/>
                <a:gd name="connsiteY1" fmla="*/ 1625230 h 1625230"/>
                <a:gd name="connsiteX2" fmla="*/ 734012 w 739179"/>
                <a:gd name="connsiteY2" fmla="*/ 1621799 h 1625230"/>
                <a:gd name="connsiteX3" fmla="*/ 53154 w 739179"/>
                <a:gd name="connsiteY3" fmla="*/ 940941 h 1625230"/>
                <a:gd name="connsiteX4" fmla="*/ 53154 w 739179"/>
                <a:gd name="connsiteY4" fmla="*/ 684289 h 1625230"/>
                <a:gd name="connsiteX5" fmla="*/ 734012 w 739179"/>
                <a:gd name="connsiteY5" fmla="*/ 3431 h 1625230"/>
                <a:gd name="connsiteX6" fmla="*/ 739179 w 739179"/>
                <a:gd name="connsiteY6" fmla="*/ 0 h 162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9179" h="1625230">
                  <a:moveTo>
                    <a:pt x="739179" y="0"/>
                  </a:moveTo>
                  <a:lnTo>
                    <a:pt x="739179" y="1625230"/>
                  </a:lnTo>
                  <a:lnTo>
                    <a:pt x="734012" y="1621799"/>
                  </a:lnTo>
                  <a:lnTo>
                    <a:pt x="53154" y="940941"/>
                  </a:lnTo>
                  <a:cubicBezTo>
                    <a:pt x="-17718" y="870069"/>
                    <a:pt x="-17718" y="755161"/>
                    <a:pt x="53154" y="684289"/>
                  </a:cubicBezTo>
                  <a:lnTo>
                    <a:pt x="734012" y="3431"/>
                  </a:lnTo>
                  <a:lnTo>
                    <a:pt x="739179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/>
          <p:cNvSpPr/>
          <p:nvPr/>
        </p:nvSpPr>
        <p:spPr>
          <a:xfrm>
            <a:off x="877030" y="687570"/>
            <a:ext cx="37317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PEMETAAN STAKEHOLDER</a:t>
            </a:r>
            <a:endParaRPr lang="id-ID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7374" y="-290596"/>
            <a:ext cx="5035732" cy="3493311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490799" y="2288546"/>
            <a:ext cx="4304902" cy="2861811"/>
            <a:chOff x="1994742" y="941970"/>
            <a:chExt cx="4304902" cy="2861811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/>
            <a:srcRect l="10766" r="6973"/>
            <a:stretch>
              <a:fillRect/>
            </a:stretch>
          </p:blipFill>
          <p:spPr>
            <a:xfrm>
              <a:off x="1994742" y="1714224"/>
              <a:ext cx="2423886" cy="2089557"/>
            </a:xfrm>
            <a:custGeom>
              <a:avLst/>
              <a:gdLst>
                <a:gd name="connsiteX0" fmla="*/ 522389 w 2423886"/>
                <a:gd name="connsiteY0" fmla="*/ 0 h 2089557"/>
                <a:gd name="connsiteX1" fmla="*/ 1901497 w 2423886"/>
                <a:gd name="connsiteY1" fmla="*/ 0 h 2089557"/>
                <a:gd name="connsiteX2" fmla="*/ 2423886 w 2423886"/>
                <a:gd name="connsiteY2" fmla="*/ 1044779 h 2089557"/>
                <a:gd name="connsiteX3" fmla="*/ 1901497 w 2423886"/>
                <a:gd name="connsiteY3" fmla="*/ 2089557 h 2089557"/>
                <a:gd name="connsiteX4" fmla="*/ 522389 w 2423886"/>
                <a:gd name="connsiteY4" fmla="*/ 2089557 h 2089557"/>
                <a:gd name="connsiteX5" fmla="*/ 0 w 2423886"/>
                <a:gd name="connsiteY5" fmla="*/ 1044779 h 208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23886" h="2089557">
                  <a:moveTo>
                    <a:pt x="522389" y="0"/>
                  </a:moveTo>
                  <a:lnTo>
                    <a:pt x="1901497" y="0"/>
                  </a:lnTo>
                  <a:lnTo>
                    <a:pt x="2423886" y="1044779"/>
                  </a:lnTo>
                  <a:lnTo>
                    <a:pt x="1901497" y="2089557"/>
                  </a:lnTo>
                  <a:lnTo>
                    <a:pt x="522389" y="2089557"/>
                  </a:lnTo>
                  <a:lnTo>
                    <a:pt x="0" y="1044779"/>
                  </a:lnTo>
                  <a:close/>
                </a:path>
              </a:pathLst>
            </a:cu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/>
            <a:srcRect l="19370" t="2614" r="1886" b="2614"/>
            <a:stretch>
              <a:fillRect/>
            </a:stretch>
          </p:blipFill>
          <p:spPr>
            <a:xfrm>
              <a:off x="4200183" y="1175098"/>
              <a:ext cx="2099461" cy="1809878"/>
            </a:xfrm>
            <a:custGeom>
              <a:avLst/>
              <a:gdLst>
                <a:gd name="connsiteX0" fmla="*/ 563289 w 2613660"/>
                <a:gd name="connsiteY0" fmla="*/ 0 h 2253153"/>
                <a:gd name="connsiteX1" fmla="*/ 2050371 w 2613660"/>
                <a:gd name="connsiteY1" fmla="*/ 0 h 2253153"/>
                <a:gd name="connsiteX2" fmla="*/ 2613660 w 2613660"/>
                <a:gd name="connsiteY2" fmla="*/ 1126577 h 2253153"/>
                <a:gd name="connsiteX3" fmla="*/ 2050371 w 2613660"/>
                <a:gd name="connsiteY3" fmla="*/ 2253153 h 2253153"/>
                <a:gd name="connsiteX4" fmla="*/ 563289 w 2613660"/>
                <a:gd name="connsiteY4" fmla="*/ 2253153 h 2253153"/>
                <a:gd name="connsiteX5" fmla="*/ 0 w 2613660"/>
                <a:gd name="connsiteY5" fmla="*/ 1126577 h 225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3660" h="2253153">
                  <a:moveTo>
                    <a:pt x="563289" y="0"/>
                  </a:moveTo>
                  <a:lnTo>
                    <a:pt x="2050371" y="0"/>
                  </a:lnTo>
                  <a:lnTo>
                    <a:pt x="2613660" y="1126577"/>
                  </a:lnTo>
                  <a:lnTo>
                    <a:pt x="2050371" y="2253153"/>
                  </a:lnTo>
                  <a:lnTo>
                    <a:pt x="563289" y="2253153"/>
                  </a:lnTo>
                  <a:lnTo>
                    <a:pt x="0" y="1126577"/>
                  </a:lnTo>
                  <a:close/>
                </a:path>
              </a:pathLst>
            </a:custGeom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52" name="Hexagon 51"/>
            <p:cNvSpPr/>
            <p:nvPr/>
          </p:nvSpPr>
          <p:spPr>
            <a:xfrm>
              <a:off x="5585340" y="941970"/>
              <a:ext cx="659998" cy="568963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>
              <a:off x="4301035" y="3080001"/>
              <a:ext cx="459006" cy="395694"/>
            </a:xfrm>
            <a:prstGeom prst="hexag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067183" y="957763"/>
            <a:ext cx="6634765" cy="4937700"/>
            <a:chOff x="6667524" y="1815119"/>
            <a:chExt cx="5035925" cy="3994647"/>
          </a:xfrm>
        </p:grpSpPr>
        <p:sp>
          <p:nvSpPr>
            <p:cNvPr id="55" name="Rectangles 5"/>
            <p:cNvSpPr/>
            <p:nvPr/>
          </p:nvSpPr>
          <p:spPr>
            <a:xfrm>
              <a:off x="9619061" y="2190754"/>
              <a:ext cx="2084388" cy="143986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PROMOTER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28600" indent="-228600">
                <a:buFont typeface="+mj-lt"/>
                <a:buAutoNum type="alphaUcPeriod"/>
                <a:defRPr/>
              </a:pPr>
              <a:r>
                <a:rPr 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Kalemdiklat</a:t>
              </a:r>
              <a:endPara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28600" indent="-228600">
                <a:buFont typeface="+mj-lt"/>
                <a:buAutoNum type="alphaUcPeriod"/>
                <a:defRPr/>
              </a:pPr>
              <a:r>
                <a:rPr 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Karo Jianbang</a:t>
              </a:r>
              <a:endPara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28600" indent="-228600">
                <a:buFont typeface="+mj-lt"/>
                <a:buAutoNum type="alphaUcPeriod"/>
                <a:defRPr/>
              </a:pPr>
              <a:r>
                <a:rPr 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Karo Bindiklat</a:t>
              </a:r>
              <a:endPara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28600" indent="-228600">
                <a:buFont typeface="+mj-lt"/>
                <a:buAutoNum type="alphaUcPeriod"/>
                <a:defRPr/>
              </a:pPr>
              <a:r>
                <a:rPr lang="en-US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Karo Kurikulum</a:t>
              </a:r>
              <a:endPara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28600" indent="-228600">
                <a:buFont typeface="+mj-lt"/>
                <a:buAutoNum type="alphaUcPeriod"/>
                <a:defRPr/>
              </a:pPr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Kabag Infotek</a:t>
              </a:r>
              <a:endPara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28600" indent="-228600">
                <a:buFont typeface="+mj-lt"/>
                <a:buAutoNum type="alphaUcPeriod"/>
                <a:defRPr/>
              </a:pPr>
              <a:r>
                <a:rPr 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Kabag Jiandiklat</a:t>
              </a:r>
              <a:endPara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" name="Rectangles 4"/>
            <p:cNvSpPr/>
            <p:nvPr/>
          </p:nvSpPr>
          <p:spPr>
            <a:xfrm>
              <a:off x="6937218" y="2147857"/>
              <a:ext cx="2084387" cy="1464099"/>
            </a:xfrm>
            <a:prstGeom prst="rect">
              <a:avLst/>
            </a:prstGeom>
            <a:solidFill>
              <a:srgbClr val="00B0F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 fontAlgn="auto"/>
              <a:r>
                <a:rPr lang="en-US" b="1" noProof="1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         LATENS</a:t>
              </a:r>
              <a:endParaRPr lang="en-US" b="1" noProof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  <a:p>
              <a:pPr marL="228600" indent="-228600" defTabSz="914400">
                <a:buFont typeface="+mj-lt"/>
                <a:buAutoNum type="alphaUcPeriod"/>
                <a:defRPr/>
              </a:pPr>
              <a:r>
                <a:rPr lang="en-US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Pembina </a:t>
              </a:r>
              <a:r>
                <a:rPr lang="en-US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Fungsi</a:t>
              </a:r>
              <a:endPara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 indent="-228600" defTabSz="914400">
                <a:buFont typeface="+mj-lt"/>
                <a:buAutoNum type="alphaUcPeriod"/>
                <a:defRPr/>
              </a:pPr>
              <a:r>
                <a:rPr lang="en-US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Para Kapolda sebagai </a:t>
              </a:r>
              <a:r>
                <a:rPr lang="en-US" i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User</a:t>
              </a:r>
              <a:endParaRPr 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  <a:p>
              <a:pPr defTabSz="914400">
                <a:defRPr/>
              </a:pPr>
              <a:endPara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spcAft>
                  <a:spcPts val="600"/>
                </a:spcAft>
              </a:pPr>
              <a:endParaRPr lang="en-ID" noProof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Rectangles 6"/>
            <p:cNvSpPr/>
            <p:nvPr/>
          </p:nvSpPr>
          <p:spPr>
            <a:xfrm>
              <a:off x="6778003" y="4343525"/>
              <a:ext cx="2085975" cy="1441450"/>
            </a:xfrm>
            <a:prstGeom prst="rect">
              <a:avLst/>
            </a:prstGeom>
            <a:solidFill>
              <a:schemeClr val="accent2"/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APATHETIC</a:t>
              </a:r>
              <a:endPara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defRPr/>
              </a:pPr>
              <a:endPara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28600" indent="-228600">
                <a:buFont typeface="+mj-lt"/>
                <a:buAutoNum type="alphaUcPeriod"/>
                <a:defRPr/>
              </a:pPr>
              <a:r>
                <a:rPr lang="en-US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Staf Lemdiklat dan Jajaran</a:t>
              </a:r>
              <a:endPara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28600" indent="-228600">
                <a:buFont typeface="+mj-lt"/>
                <a:buAutoNum type="alphaUcPeriod"/>
                <a:defRPr/>
              </a:pPr>
              <a:r>
                <a:rPr lang="en-US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+mn-ea"/>
                </a:rPr>
                <a:t>Masyarakat</a:t>
              </a:r>
              <a:r>
                <a:rPr lang="en-US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228600" indent="-228600">
                <a:buFont typeface="+mj-lt"/>
                <a:buAutoNum type="alphaUcPeriod"/>
                <a:defRPr/>
              </a:pPr>
              <a:endPara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Rectangles 7"/>
            <p:cNvSpPr/>
            <p:nvPr/>
          </p:nvSpPr>
          <p:spPr>
            <a:xfrm>
              <a:off x="9539493" y="4368316"/>
              <a:ext cx="2084387" cy="1441450"/>
            </a:xfrm>
            <a:prstGeom prst="rect">
              <a:avLst/>
            </a:prstGeom>
            <a:solidFill>
              <a:srgbClr val="F55E5C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defTabSz="914400">
                <a:defRPr/>
              </a:pP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DEFENDERS</a:t>
              </a:r>
              <a:endPara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400">
                <a:defRPr/>
              </a:pPr>
              <a:endParaRPr 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defTabSz="914400">
                <a:buFont typeface="+mj-lt"/>
                <a:buAutoNum type="alphaUcPeriod"/>
                <a:defRPr/>
              </a:pPr>
              <a:r>
                <a:rPr lang="en-US" sz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Kasatdik</a:t>
              </a:r>
              <a:endPara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defTabSz="914400">
                <a:buFont typeface="+mj-lt"/>
                <a:buAutoNum type="alphaUcPeriod"/>
                <a:defRPr/>
              </a:pPr>
              <a:r>
                <a:rPr lang="en-US" sz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KEMENKEU</a:t>
              </a:r>
              <a:endPara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defTabSz="914400">
                <a:buFont typeface="+mj-lt"/>
                <a:buAutoNum type="alphaUcPeriod"/>
                <a:defRPr/>
              </a:pPr>
              <a:r>
                <a:rPr lang="en-US" sz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KOMDIGI</a:t>
              </a:r>
              <a:endPara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  <a:p>
              <a:pPr marL="342900" indent="-342900" defTabSz="914400">
                <a:buFont typeface="+mj-lt"/>
                <a:buAutoNum type="alphaUcPeriod"/>
                <a:defRPr/>
              </a:pPr>
              <a:r>
                <a:rPr lang="en-US" sz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LAN RI</a:t>
              </a:r>
              <a:endPara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  <a:p>
              <a:pPr marL="342900" indent="-342900" defTabSz="914400">
                <a:buFont typeface="+mj-lt"/>
                <a:buAutoNum type="alphaUcPeriod"/>
                <a:defRPr/>
              </a:pPr>
              <a:r>
                <a:rPr lang="en-US" sz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UPI</a:t>
              </a:r>
              <a:endPara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  <a:p>
              <a:pPr marL="342900" indent="-342900" defTabSz="914400">
                <a:buFont typeface="+mj-lt"/>
                <a:buAutoNum type="alphaUcPeriod"/>
                <a:defRPr/>
              </a:pPr>
              <a:r>
                <a:rPr lang="en-US" sz="12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UNJ</a:t>
              </a:r>
              <a:endPara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defTabSz="914400">
                <a:buFont typeface="+mj-lt"/>
                <a:buAutoNum type="alphaUcPeriod"/>
                <a:defRPr/>
              </a:pPr>
              <a:endPara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Left-Right Arrow 8"/>
            <p:cNvSpPr/>
            <p:nvPr/>
          </p:nvSpPr>
          <p:spPr>
            <a:xfrm>
              <a:off x="6667524" y="3721653"/>
              <a:ext cx="4892675" cy="333375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/>
              <a:endParaRPr lang="en-ID" sz="2000" noProof="1"/>
            </a:p>
          </p:txBody>
        </p:sp>
        <p:sp>
          <p:nvSpPr>
            <p:cNvPr id="60" name="Left-Right Arrow 9"/>
            <p:cNvSpPr/>
            <p:nvPr/>
          </p:nvSpPr>
          <p:spPr>
            <a:xfrm rot="16200000">
              <a:off x="7236629" y="3633359"/>
              <a:ext cx="3969856" cy="333375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/>
              <a:endParaRPr lang="en-ID" sz="2000" noProof="1"/>
            </a:p>
          </p:txBody>
        </p:sp>
        <p:sp>
          <p:nvSpPr>
            <p:cNvPr id="61" name="Text Box 10"/>
            <p:cNvSpPr txBox="1"/>
            <p:nvPr/>
          </p:nvSpPr>
          <p:spPr>
            <a:xfrm>
              <a:off x="7255677" y="3445811"/>
              <a:ext cx="1535113" cy="268288"/>
            </a:xfrm>
            <a:prstGeom prst="rect">
              <a:avLst/>
            </a:prstGeom>
            <a:solidFill>
              <a:srgbClr val="C00000"/>
            </a:solidFill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/>
              <a:r>
                <a:rPr lang="en-US" sz="1200" b="1" noProof="1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Times New Roman" panose="02020603050405020304" pitchFamily="18" charset="0"/>
                </a:rPr>
                <a:t>Kepentingan Rendah</a:t>
              </a:r>
              <a:endParaRPr lang="en-ID" noProof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2" name="Text Box 11"/>
            <p:cNvSpPr txBox="1"/>
            <p:nvPr/>
          </p:nvSpPr>
          <p:spPr>
            <a:xfrm>
              <a:off x="9529805" y="4007159"/>
              <a:ext cx="1536700" cy="268288"/>
            </a:xfrm>
            <a:prstGeom prst="rect">
              <a:avLst/>
            </a:prstGeom>
            <a:solidFill>
              <a:srgbClr val="C00000"/>
            </a:solidFill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/>
              <a:r>
                <a:rPr lang="en-US" sz="1200" b="1" noProof="1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Times New Roman" panose="02020603050405020304" pitchFamily="18" charset="0"/>
                </a:rPr>
                <a:t>Kepentingan Tinggi</a:t>
              </a:r>
              <a:endParaRPr lang="en-ID" noProof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3" name="Text Box 12"/>
            <p:cNvSpPr txBox="1"/>
            <p:nvPr/>
          </p:nvSpPr>
          <p:spPr>
            <a:xfrm rot="16200000">
              <a:off x="8846454" y="2878279"/>
              <a:ext cx="1208087" cy="263525"/>
            </a:xfrm>
            <a:prstGeom prst="rect">
              <a:avLst/>
            </a:prstGeom>
            <a:solidFill>
              <a:srgbClr val="C00000"/>
            </a:solidFill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/>
              <a:r>
                <a:rPr lang="en-US" sz="1200" b="1" noProof="1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Times New Roman" panose="02020603050405020304" pitchFamily="18" charset="0"/>
                </a:rPr>
                <a:t>Pengaruh Besar</a:t>
              </a:r>
              <a:endParaRPr lang="en-ID" noProof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4" name="Text Box 13"/>
            <p:cNvSpPr txBox="1"/>
            <p:nvPr/>
          </p:nvSpPr>
          <p:spPr>
            <a:xfrm rot="16200000">
              <a:off x="8455397" y="4805599"/>
              <a:ext cx="1119187" cy="212725"/>
            </a:xfrm>
            <a:prstGeom prst="rect">
              <a:avLst/>
            </a:prstGeom>
            <a:solidFill>
              <a:srgbClr val="C00000"/>
            </a:solidFill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/>
              <a:r>
                <a:rPr lang="en-US" sz="1200" b="1" noProof="1"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Times New Roman" panose="02020603050405020304" pitchFamily="18" charset="0"/>
                </a:rPr>
                <a:t>Pengaruh Kecil</a:t>
              </a:r>
              <a:endParaRPr lang="en-ID" noProof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7457958" y="6589516"/>
            <a:ext cx="4656091" cy="359167"/>
            <a:chOff x="2774950" y="10339615"/>
            <a:chExt cx="4656091" cy="359167"/>
          </a:xfrm>
        </p:grpSpPr>
        <p:sp>
          <p:nvSpPr>
            <p:cNvPr id="30" name="Parallelogram 29"/>
            <p:cNvSpPr/>
            <p:nvPr/>
          </p:nvSpPr>
          <p:spPr>
            <a:xfrm>
              <a:off x="2774950" y="10421783"/>
              <a:ext cx="4378544" cy="270030"/>
            </a:xfrm>
            <a:prstGeom prst="parallelogram">
              <a:avLst>
                <a:gd name="adj" fmla="val 5553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077794" y="10339615"/>
              <a:ext cx="4353247" cy="359167"/>
              <a:chOff x="7826559" y="6489981"/>
              <a:chExt cx="4353247" cy="359167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1556997" y="6489981"/>
                <a:ext cx="622809" cy="357964"/>
                <a:chOff x="8564610" y="5357036"/>
                <a:chExt cx="506983" cy="357964"/>
              </a:xfrm>
            </p:grpSpPr>
            <p:sp>
              <p:nvSpPr>
                <p:cNvPr id="34" name="Rectangle 7"/>
                <p:cNvSpPr/>
                <p:nvPr/>
              </p:nvSpPr>
              <p:spPr>
                <a:xfrm>
                  <a:off x="8677347" y="5357036"/>
                  <a:ext cx="297982" cy="357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982" h="357964">
                      <a:moveTo>
                        <a:pt x="105071" y="0"/>
                      </a:moveTo>
                      <a:lnTo>
                        <a:pt x="192911" y="0"/>
                      </a:lnTo>
                      <a:cubicBezTo>
                        <a:pt x="250940" y="0"/>
                        <a:pt x="297982" y="47042"/>
                        <a:pt x="297982" y="105071"/>
                      </a:cubicBezTo>
                      <a:lnTo>
                        <a:pt x="297982" y="357964"/>
                      </a:lnTo>
                      <a:lnTo>
                        <a:pt x="0" y="357964"/>
                      </a:lnTo>
                      <a:lnTo>
                        <a:pt x="0" y="105071"/>
                      </a:lnTo>
                      <a:cubicBezTo>
                        <a:pt x="0" y="47042"/>
                        <a:pt x="47042" y="0"/>
                        <a:pt x="105071" y="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Slide Number Placeholder 5"/>
                <p:cNvSpPr txBox="1"/>
                <p:nvPr/>
              </p:nvSpPr>
              <p:spPr>
                <a:xfrm>
                  <a:off x="8564610" y="5361541"/>
                  <a:ext cx="506983" cy="304271"/>
                </a:xfrm>
                <a:prstGeom prst="rect">
                  <a:avLst/>
                </a:prstGeom>
                <a:noFill/>
              </p:spPr>
              <p:txBody>
                <a:bodyPr vert="horz" lIns="72513" tIns="36255" rIns="72513" bIns="36255" rtlCol="0" anchor="ctr"/>
                <a:lstStyle>
                  <a:defPPr>
                    <a:defRPr lang="en-US"/>
                  </a:defPPr>
                  <a:lvl1pPr marL="0" algn="ctr" defTabSz="457200" rtl="0" eaLnBrk="1" latinLnBrk="0" hangingPunct="1">
                    <a:defRPr sz="1600" b="1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fld id="{4D524CAC-2E15-4218-8959-B3F458206E32}" type="slidenum">
                    <a:rPr lang="en-US" sz="1800">
                      <a:solidFill>
                        <a:schemeClr val="tx1"/>
                      </a:solidFill>
                    </a:rPr>
                  </a:fld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3" name="Rectangle 32"/>
              <p:cNvSpPr/>
              <p:nvPr/>
            </p:nvSpPr>
            <p:spPr>
              <a:xfrm>
                <a:off x="7826559" y="6572149"/>
                <a:ext cx="366119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MURNIATUL PROVANTI, PKN II</a:t>
                </a:r>
                <a:r>
                  <a:rPr lang="en-US" sz="1200" spc="-45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ANGK. XXXI TAHUN 2024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7374" y="-290596"/>
            <a:ext cx="5035732" cy="3493311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739179" y="259810"/>
            <a:ext cx="95554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TAHAPAN PERUBAHAN RENCANA STRATEGIS </a:t>
            </a:r>
            <a:endParaRPr lang="id-ID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989294" y="833506"/>
            <a:ext cx="5167085" cy="461665"/>
            <a:chOff x="3293906" y="837263"/>
            <a:chExt cx="5167085" cy="630727"/>
          </a:xfrm>
        </p:grpSpPr>
        <p:sp>
          <p:nvSpPr>
            <p:cNvPr id="41" name="Trapezoid 40"/>
            <p:cNvSpPr/>
            <p:nvPr/>
          </p:nvSpPr>
          <p:spPr>
            <a:xfrm rot="10800000">
              <a:off x="3293906" y="865539"/>
              <a:ext cx="5167085" cy="556506"/>
            </a:xfrm>
            <a:prstGeom prst="trapezoid">
              <a:avLst>
                <a:gd name="adj" fmla="val 6933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753672" y="837263"/>
              <a:ext cx="4277389" cy="630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en-US" sz="2400" dirty="0">
                  <a:solidFill>
                    <a:schemeClr val="bg1"/>
                  </a:solidFill>
                  <a:latin typeface="Impact" panose="020B0806030902050204" pitchFamily="34" charset="0"/>
                  <a:cs typeface="Aharoni" panose="02010803020104030203" pitchFamily="2" charset="-79"/>
                </a:rPr>
                <a:t>Milestone </a:t>
              </a:r>
              <a:r>
                <a:rPr lang="en-US" altLang="en-US" sz="2400" dirty="0" err="1">
                  <a:solidFill>
                    <a:schemeClr val="bg1"/>
                  </a:solidFill>
                  <a:latin typeface="Impact" panose="020B0806030902050204" pitchFamily="34" charset="0"/>
                  <a:cs typeface="Aharoni" panose="02010803020104030203" pitchFamily="2" charset="-79"/>
                </a:rPr>
                <a:t>Periode</a:t>
              </a:r>
              <a:r>
                <a:rPr lang="en-US" altLang="en-US" sz="2400" dirty="0">
                  <a:solidFill>
                    <a:schemeClr val="bg1"/>
                  </a:solidFill>
                  <a:latin typeface="Impact" panose="020B0806030902050204" pitchFamily="34" charset="0"/>
                  <a:cs typeface="Aharoni" panose="02010803020104030203" pitchFamily="2" charset="-79"/>
                </a:rPr>
                <a:t> Sept-Nov2024</a:t>
              </a:r>
              <a:endParaRPr lang="id-ID" altLang="en-US" sz="24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 flipH="1">
            <a:off x="0" y="120528"/>
            <a:ext cx="739179" cy="1964322"/>
            <a:chOff x="6820497" y="544164"/>
            <a:chExt cx="739179" cy="1964322"/>
          </a:xfrm>
        </p:grpSpPr>
        <p:sp>
          <p:nvSpPr>
            <p:cNvPr id="65" name="Freeform 64"/>
            <p:cNvSpPr/>
            <p:nvPr/>
          </p:nvSpPr>
          <p:spPr>
            <a:xfrm>
              <a:off x="7212855" y="1745932"/>
              <a:ext cx="346821" cy="762554"/>
            </a:xfrm>
            <a:custGeom>
              <a:avLst/>
              <a:gdLst>
                <a:gd name="connsiteX0" fmla="*/ 739179 w 739179"/>
                <a:gd name="connsiteY0" fmla="*/ 0 h 1625230"/>
                <a:gd name="connsiteX1" fmla="*/ 739179 w 739179"/>
                <a:gd name="connsiteY1" fmla="*/ 1625230 h 1625230"/>
                <a:gd name="connsiteX2" fmla="*/ 734012 w 739179"/>
                <a:gd name="connsiteY2" fmla="*/ 1621799 h 1625230"/>
                <a:gd name="connsiteX3" fmla="*/ 53154 w 739179"/>
                <a:gd name="connsiteY3" fmla="*/ 940941 h 1625230"/>
                <a:gd name="connsiteX4" fmla="*/ 53154 w 739179"/>
                <a:gd name="connsiteY4" fmla="*/ 684289 h 1625230"/>
                <a:gd name="connsiteX5" fmla="*/ 734012 w 739179"/>
                <a:gd name="connsiteY5" fmla="*/ 3431 h 1625230"/>
                <a:gd name="connsiteX6" fmla="*/ 739179 w 739179"/>
                <a:gd name="connsiteY6" fmla="*/ 0 h 162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9179" h="1625230">
                  <a:moveTo>
                    <a:pt x="739179" y="0"/>
                  </a:moveTo>
                  <a:lnTo>
                    <a:pt x="739179" y="1625230"/>
                  </a:lnTo>
                  <a:lnTo>
                    <a:pt x="734012" y="1621799"/>
                  </a:lnTo>
                  <a:lnTo>
                    <a:pt x="53154" y="940941"/>
                  </a:lnTo>
                  <a:cubicBezTo>
                    <a:pt x="-17718" y="870069"/>
                    <a:pt x="-17718" y="755161"/>
                    <a:pt x="53154" y="684289"/>
                  </a:cubicBezTo>
                  <a:lnTo>
                    <a:pt x="734012" y="3431"/>
                  </a:lnTo>
                  <a:lnTo>
                    <a:pt x="739179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 65"/>
            <p:cNvSpPr/>
            <p:nvPr/>
          </p:nvSpPr>
          <p:spPr>
            <a:xfrm>
              <a:off x="6820497" y="544164"/>
              <a:ext cx="739179" cy="1625230"/>
            </a:xfrm>
            <a:custGeom>
              <a:avLst/>
              <a:gdLst>
                <a:gd name="connsiteX0" fmla="*/ 739179 w 739179"/>
                <a:gd name="connsiteY0" fmla="*/ 0 h 1625230"/>
                <a:gd name="connsiteX1" fmla="*/ 739179 w 739179"/>
                <a:gd name="connsiteY1" fmla="*/ 1625230 h 1625230"/>
                <a:gd name="connsiteX2" fmla="*/ 734012 w 739179"/>
                <a:gd name="connsiteY2" fmla="*/ 1621799 h 1625230"/>
                <a:gd name="connsiteX3" fmla="*/ 53154 w 739179"/>
                <a:gd name="connsiteY3" fmla="*/ 940941 h 1625230"/>
                <a:gd name="connsiteX4" fmla="*/ 53154 w 739179"/>
                <a:gd name="connsiteY4" fmla="*/ 684289 h 1625230"/>
                <a:gd name="connsiteX5" fmla="*/ 734012 w 739179"/>
                <a:gd name="connsiteY5" fmla="*/ 3431 h 1625230"/>
                <a:gd name="connsiteX6" fmla="*/ 739179 w 739179"/>
                <a:gd name="connsiteY6" fmla="*/ 0 h 162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9179" h="1625230">
                  <a:moveTo>
                    <a:pt x="739179" y="0"/>
                  </a:moveTo>
                  <a:lnTo>
                    <a:pt x="739179" y="1625230"/>
                  </a:lnTo>
                  <a:lnTo>
                    <a:pt x="734012" y="1621799"/>
                  </a:lnTo>
                  <a:lnTo>
                    <a:pt x="53154" y="940941"/>
                  </a:lnTo>
                  <a:cubicBezTo>
                    <a:pt x="-17718" y="870069"/>
                    <a:pt x="-17718" y="755161"/>
                    <a:pt x="53154" y="684289"/>
                  </a:cubicBezTo>
                  <a:lnTo>
                    <a:pt x="734012" y="3431"/>
                  </a:lnTo>
                  <a:lnTo>
                    <a:pt x="739179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67" name="Table 6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06428" y="1495118"/>
          <a:ext cx="11725301" cy="4808026"/>
        </p:xfrm>
        <a:graphic>
          <a:graphicData uri="http://schemas.openxmlformats.org/drawingml/2006/table">
            <a:tbl>
              <a:tblPr/>
              <a:tblGrid>
                <a:gridCol w="466219"/>
                <a:gridCol w="2150547"/>
                <a:gridCol w="2852716"/>
                <a:gridCol w="796062"/>
                <a:gridCol w="267159"/>
                <a:gridCol w="330768"/>
                <a:gridCol w="381656"/>
                <a:gridCol w="530424"/>
                <a:gridCol w="42406"/>
                <a:gridCol w="350333"/>
                <a:gridCol w="380450"/>
                <a:gridCol w="325135"/>
                <a:gridCol w="815933"/>
                <a:gridCol w="1993087"/>
                <a:gridCol w="42406"/>
              </a:tblGrid>
              <a:tr h="162771">
                <a:tc rowSpan="2" gridSpan="3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TAHAPAN</a:t>
                      </a:r>
                      <a:r>
                        <a:rPr lang="en-US" sz="1400" b="1" spc="-15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 JENIS</a:t>
                      </a:r>
                      <a:r>
                        <a:rPr lang="en-US" sz="1400" b="1" spc="-1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KEGIATAN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rowSpan="2" hMerge="1">
                  <a:tcPr/>
                </a:tc>
                <a:tc rowSpan="2" hMerge="1"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10">
                  <a:txBody>
                    <a:bodyPr/>
                    <a:lstStyle/>
                    <a:p>
                      <a:pPr marL="600075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WAKTU</a:t>
                      </a:r>
                      <a:r>
                        <a:rPr lang="en-US" sz="1400" b="1" spc="-2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PELAKSANAAN</a:t>
                      </a:r>
                      <a:endParaRPr lang="en-ID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rowSpan="2" gridSpan="2">
                  <a:txBody>
                    <a:bodyPr/>
                    <a:lstStyle/>
                    <a:p>
                      <a:pPr marL="0" marR="109855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EVIDENCE</a:t>
                      </a:r>
                      <a:endParaRPr lang="en-US" sz="1400" b="1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rowSpan="2" hMerge="1">
                  <a:tcPr/>
                </a:tc>
              </a:tr>
              <a:tr h="162771">
                <a:tc vMerge="1" gridSpan="3">
                  <a:tcPr/>
                </a:tc>
                <a:tc vMerge="1" hMerge="1">
                  <a:tcPr/>
                </a:tc>
                <a:tc vMerge="1" hMerge="1">
                  <a:tcPr/>
                </a:tc>
                <a:tc>
                  <a:txBody>
                    <a:bodyPr/>
                    <a:lstStyle/>
                    <a:p>
                      <a:pPr marL="0" marR="209550" indent="0" algn="ctr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</a:t>
                      </a:r>
                      <a:endParaRPr lang="en-ID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209550" indent="0" algn="ctr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</a:tabLst>
                      </a:pPr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OKT</a:t>
                      </a:r>
                      <a:endParaRPr lang="en-ID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h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h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hMerge="1">
                  <a:tcPr/>
                </a:tc>
                <a:tc gridSpan="4">
                  <a:txBody>
                    <a:bodyPr/>
                    <a:lstStyle/>
                    <a:p>
                      <a:pPr marL="385445" marR="379095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NOP</a:t>
                      </a:r>
                      <a:endParaRPr lang="en-ID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h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hMerge="1">
                  <a:tcPr marL="0" marR="0" marT="0" marB="0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 gridSpan="2">
                  <a:tcPr/>
                </a:tc>
                <a:tc vMerge="1" hMerge="1">
                  <a:tcPr/>
                </a:tc>
              </a:tr>
              <a:tr h="319912">
                <a:tc gridSpan="3">
                  <a:txBody>
                    <a:bodyPr/>
                    <a:lstStyle/>
                    <a:p>
                      <a:pPr marL="67945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</a:t>
                      </a:r>
                      <a:r>
                        <a:rPr lang="en-US" sz="1400" b="1" spc="115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Tahapan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Jangka</a:t>
                      </a:r>
                      <a:r>
                        <a:rPr lang="en-US" sz="1400" b="1" spc="-15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Pendek dan Ketercapaian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 h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3185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IV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en-ID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alt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0645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en-ID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</a:t>
                      </a:r>
                      <a:endParaRPr lang="en-US" alt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en-ID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III</a:t>
                      </a:r>
                      <a:endParaRPr lang="en-US" alt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en-ID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IV</a:t>
                      </a:r>
                      <a:endParaRPr lang="en-US" alt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1755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76835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en-ID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</a:t>
                      </a:r>
                      <a:endParaRPr lang="en-US" alt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en-ID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III</a:t>
                      </a:r>
                      <a:endParaRPr lang="en-US" alt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en-ID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IV</a:t>
                      </a:r>
                      <a:endParaRPr lang="en-US" alt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65760" indent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Laporan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Proyek</a:t>
                      </a:r>
                      <a:r>
                        <a:rPr lang="en-US" sz="1400" b="1" spc="-23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Perubahan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9912">
                <a:tc rowSpan="4">
                  <a:txBody>
                    <a:bodyPr/>
                    <a:lstStyle/>
                    <a:p>
                      <a:pPr marL="67945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Rapat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Pembentukan</a:t>
                      </a:r>
                      <a:r>
                        <a:rPr lang="en-US" sz="1400" spc="-2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</a:t>
                      </a:r>
                      <a:r>
                        <a:rPr lang="en-US" sz="1400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Efektif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9875" marR="267970" algn="just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0" algn="l"/>
                          <a:tab pos="268605" algn="l"/>
                        </a:tabLst>
                      </a:pPr>
                      <a:r>
                        <a:rPr lang="en-US" sz="14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Rapat</a:t>
                      </a:r>
                      <a:r>
                        <a:rPr lang="en-US" sz="14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Pembentukan</a:t>
                      </a:r>
                      <a:r>
                        <a:rPr lang="en-US" sz="1400" spc="-2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Tim</a:t>
                      </a:r>
                      <a:r>
                        <a:rPr lang="en-US" sz="1400" spc="-15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Efektif</a:t>
                      </a:r>
                      <a:endParaRPr lang="en-US" sz="1400" spc="-15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9912">
                <a:tc vMerge="1"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-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Koordinasi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dengan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mentor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terkait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dengan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PRoper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9875" marR="267970" algn="just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- </a:t>
                      </a:r>
                      <a:r>
                        <a:rPr lang="en-US" sz="14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Koordinasi</a:t>
                      </a:r>
                      <a:r>
                        <a:rPr lang="en-US" sz="14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dengan</a:t>
                      </a:r>
                      <a:r>
                        <a:rPr lang="en-US" sz="14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mentor </a:t>
                      </a:r>
                      <a:r>
                        <a:rPr lang="en-US" sz="14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terkait</a:t>
                      </a:r>
                      <a:r>
                        <a:rPr lang="en-US" sz="14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dengan</a:t>
                      </a:r>
                      <a:r>
                        <a:rPr lang="en-US" sz="14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PRoper</a:t>
                      </a:r>
                      <a:endParaRPr lang="en-US" sz="1400" dirty="0" err="1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Dokumentasi.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9912">
                <a:tc vMerge="1">
                  <a:tcPr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en-ID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Pengajuan Sprin Tim efektif</a:t>
                      </a:r>
                      <a:endParaRPr lang="en-US" alt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9875" marR="267970" algn="just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en-ID" sz="140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- Pengajuan Sprin Tim efektif</a:t>
                      </a:r>
                      <a:endParaRPr lang="en-US" altLang="en-ID" sz="140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Sprin</a:t>
                      </a:r>
                      <a:r>
                        <a:rPr lang="en-US" sz="1400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Tim</a:t>
                      </a:r>
                      <a:r>
                        <a:rPr lang="en-US" sz="1400" spc="-2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Efektif disahkan untuk dapat dipergunakan</a:t>
                      </a:r>
                      <a:r>
                        <a:rPr lang="en-US" altLang="en-ID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alt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9912">
                <a:tc vMerge="1">
                  <a:tcPr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 M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400" spc="90">
                          <a:effectLst/>
                          <a:latin typeface="Arial M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Rapat Awal Membangun Komitmen Tim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9875" marR="267970" algn="just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7030A0"/>
                          </a:solidFill>
                          <a:effectLst/>
                          <a:latin typeface="Arial M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-</a:t>
                      </a:r>
                      <a:r>
                        <a:rPr lang="en-US" sz="1400" spc="90">
                          <a:solidFill>
                            <a:srgbClr val="7030A0"/>
                          </a:solidFill>
                          <a:effectLst/>
                          <a:latin typeface="Arial M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140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Rapat Awal Membangun Komitmen Tim</a:t>
                      </a:r>
                      <a:endParaRPr lang="en-US" sz="140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Daftar</a:t>
                      </a:r>
                      <a:r>
                        <a:rPr lang="en-US" sz="1400" spc="-3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Hadir</a:t>
                      </a:r>
                      <a:r>
                        <a:rPr lang="en-US" sz="1400" spc="-3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, </a:t>
                      </a:r>
                      <a:r>
                        <a:rPr lang="en-US" sz="1400" spc="-3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Notulen</a:t>
                      </a:r>
                      <a:r>
                        <a:rPr lang="en-US" sz="1400" spc="-3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, </a:t>
                      </a:r>
                      <a:r>
                        <a:rPr lang="en-US" sz="1400" spc="-3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Dokumentasi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9912">
                <a:tc>
                  <a:txBody>
                    <a:bodyPr/>
                    <a:lstStyle/>
                    <a:p>
                      <a:pPr marL="67945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Rapat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awal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dan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koordinasi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dengan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Stakeholder Internal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9875" marR="267970" algn="just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Rapat</a:t>
                      </a:r>
                      <a:r>
                        <a:rPr lang="en-US" sz="14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awal</a:t>
                      </a:r>
                      <a:r>
                        <a:rPr lang="en-US" sz="14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dan </a:t>
                      </a:r>
                      <a:r>
                        <a:rPr lang="en-US" sz="14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koordinasi</a:t>
                      </a:r>
                      <a:r>
                        <a:rPr lang="en-US" sz="14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dengan</a:t>
                      </a:r>
                      <a:r>
                        <a:rPr lang="en-US" sz="14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 Stakeholder Internal</a:t>
                      </a:r>
                      <a:endParaRPr lang="en-US" altLang="en-ID" sz="14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985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Dokumentasi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Notulen.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9912">
                <a:tc>
                  <a:txBody>
                    <a:bodyPr/>
                    <a:lstStyle/>
                    <a:p>
                      <a:pPr marL="67945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Rapat koordinasi dengan Stakeholder Eksternal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9875" marR="267970" algn="just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Rapat koordinasi dengan Stakeholder Eksternal</a:t>
                      </a:r>
                      <a:endParaRPr lang="en-US" altLang="en-ID" sz="1400" dirty="0" err="1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D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D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D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Surat Undangan, Daftar hadir, Dokumentasi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Notulen.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71421">
                <a:tc rowSpan="11">
                  <a:txBody>
                    <a:bodyPr/>
                    <a:lstStyle/>
                    <a:p>
                      <a:pPr marL="67945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11">
                  <a:txBody>
                    <a:bodyPr/>
                    <a:lstStyle/>
                    <a:p>
                      <a:pPr marL="88900" indent="-889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Menyelenggarakan Penyusunan Materi Pelatihan Penguatan Gadik</a:t>
                      </a:r>
                      <a:endParaRPr lang="en-ID" sz="14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9875" marR="267970" algn="just" defTabSz="9144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9535" algn="l"/>
                        </a:tabLst>
                      </a:pPr>
                      <a:r>
                        <a:rPr lang="en-US" sz="12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Menyusun Materi Pelatihan Penguatan Gadik dan Mengintegrasikan/mengiput dalam LMS</a:t>
                      </a:r>
                      <a:endParaRPr lang="en-US" sz="12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D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D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7" grid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D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7" h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rowSpan="8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10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Dokumentasi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Notulen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1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11">
                  <a:txBody>
                    <a:bodyPr/>
                    <a:lstStyle/>
                    <a:p>
                      <a:pPr marL="269875" marR="267970" algn="just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 err="1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Menyelenggarakan Pelatihan Penguatan Gadik</a:t>
                      </a:r>
                      <a:endParaRPr lang="en-US" altLang="en-ID" sz="14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 gridSpan="2">
                  <a:tcPr/>
                </a:tc>
                <a:tc vMerge="1" h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/>
                </a:tc>
              </a:tr>
              <a:tr h="0"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rowSpan="10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 gridSpan="2">
                  <a:tcPr/>
                </a:tc>
                <a:tc vMerge="1" h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/>
                </a:tc>
              </a:tr>
              <a:tr h="0"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rowSpan="9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D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 gridSpan="2">
                  <a:tcPr/>
                </a:tc>
                <a:tc vMerge="1" h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/>
                </a:tc>
              </a:tr>
              <a:tr h="0"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rowSpan="8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D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 gridSpan="2">
                  <a:tcPr/>
                </a:tc>
                <a:tc vMerge="1" h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/>
                </a:tc>
              </a:tr>
              <a:tr h="0"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D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 gridSpan="2">
                  <a:tcPr/>
                </a:tc>
                <a:tc vMerge="1" h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/>
                </a:tc>
              </a:tr>
              <a:tr h="0"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D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 gridSpan="2">
                  <a:tcPr/>
                </a:tc>
                <a:tc vMerge="1" h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/>
                </a:tc>
              </a:tr>
              <a:tr h="0"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rowSpan="5" gridSpan="2">
                  <a:txBody>
                    <a:bodyPr/>
                    <a:lstStyle/>
                    <a:p>
                      <a:endParaRPr lang="en-US" sz="20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5" hMerge="1"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/>
                </a:tc>
              </a:tr>
              <a:tr h="0"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 gridSpan="2">
                  <a:tcPr/>
                </a:tc>
                <a:tc vMerge="1" hMerge="1"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/>
                </a:tc>
              </a:tr>
              <a:tr h="0"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 gridSpan="2">
                  <a:tcPr/>
                </a:tc>
                <a:tc vMerge="1" hMerge="1"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D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/>
                </a:tc>
              </a:tr>
              <a:tr h="0"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 gridSpan="2">
                  <a:tcPr/>
                </a:tc>
                <a:tc vMerge="1" hMerge="1"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/>
                </a:tc>
              </a:tr>
              <a:tr h="319912">
                <a:tc>
                  <a:txBody>
                    <a:bodyPr/>
                    <a:lstStyle/>
                    <a:p>
                      <a:pPr marL="67945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ID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en-US" alt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-8890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838200" algn="l"/>
                        </a:tabLst>
                      </a:pPr>
                      <a:r>
                        <a:rPr lang="en-US" altLang="en-ID" sz="14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Menyelenggarakan Pelatihan Penguatan Gadik</a:t>
                      </a:r>
                      <a:endParaRPr lang="en-US" altLang="en-ID" sz="14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 gridSpan="2">
                  <a:tcPr/>
                </a:tc>
                <a:tc vMerge="1" hMerge="1"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 v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ID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Surat Undangan, Dokumentasi, Notulen.</a:t>
                      </a:r>
                      <a:endParaRPr lang="en-US" alt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/>
                </a:tc>
              </a:tr>
              <a:tr h="319912">
                <a:tc>
                  <a:txBody>
                    <a:bodyPr/>
                    <a:lstStyle/>
                    <a:p>
                      <a:pPr marL="67945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38200" algn="l"/>
                        </a:tabLst>
                      </a:pP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Membuat Video pembelajaran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9875" marR="267970" algn="just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en-ID" sz="1400" dirty="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Membuat Video Pembelajaran</a:t>
                      </a:r>
                      <a:endParaRPr lang="en-US" sz="1400" dirty="0" err="1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ECF40"/>
                        </a:gs>
                        <a:gs pos="100000">
                          <a:srgbClr val="846C21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Surat Undangan, Dokumentasi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Notulen.</a:t>
                      </a:r>
                      <a:endParaRPr 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D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9912">
                <a:tc>
                  <a:txBody>
                    <a:bodyPr/>
                    <a:lstStyle/>
                    <a:p>
                      <a:pPr marL="67945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ID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en-US" alt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838200" algn="l"/>
                        </a:tabLst>
                      </a:pPr>
                      <a:r>
                        <a:rPr lang="en-US" altLang="en-ID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Evaluasi pencapaianJangka pendek</a:t>
                      </a:r>
                      <a:endParaRPr lang="en-US" alt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9875" marR="267970" algn="just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ID" sz="140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Melaksanakan Evaluasi pencapaian Jangka Pendek</a:t>
                      </a:r>
                      <a:endParaRPr lang="en-US" altLang="en-ID" sz="140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D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D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D" sz="14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D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ID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Surat Undangan, Absensi, Notulen, Draft, Dokumentasi.</a:t>
                      </a:r>
                      <a:endParaRPr lang="en-US" altLang="en-ID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7457958" y="6589516"/>
            <a:ext cx="4656091" cy="359167"/>
            <a:chOff x="2774950" y="10339615"/>
            <a:chExt cx="4656091" cy="359167"/>
          </a:xfrm>
        </p:grpSpPr>
        <p:sp>
          <p:nvSpPr>
            <p:cNvPr id="30" name="Parallelogram 29"/>
            <p:cNvSpPr/>
            <p:nvPr/>
          </p:nvSpPr>
          <p:spPr>
            <a:xfrm>
              <a:off x="2774950" y="10421783"/>
              <a:ext cx="4378544" cy="270030"/>
            </a:xfrm>
            <a:prstGeom prst="parallelogram">
              <a:avLst>
                <a:gd name="adj" fmla="val 5553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077794" y="10339615"/>
              <a:ext cx="4353247" cy="359167"/>
              <a:chOff x="7826559" y="6489981"/>
              <a:chExt cx="4353247" cy="359167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1556997" y="6489981"/>
                <a:ext cx="622809" cy="357964"/>
                <a:chOff x="8564610" y="5357036"/>
                <a:chExt cx="506983" cy="357964"/>
              </a:xfrm>
            </p:grpSpPr>
            <p:sp>
              <p:nvSpPr>
                <p:cNvPr id="34" name="Rectangle 7"/>
                <p:cNvSpPr/>
                <p:nvPr/>
              </p:nvSpPr>
              <p:spPr>
                <a:xfrm>
                  <a:off x="8677347" y="5357036"/>
                  <a:ext cx="297982" cy="357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982" h="357964">
                      <a:moveTo>
                        <a:pt x="105071" y="0"/>
                      </a:moveTo>
                      <a:lnTo>
                        <a:pt x="192911" y="0"/>
                      </a:lnTo>
                      <a:cubicBezTo>
                        <a:pt x="250940" y="0"/>
                        <a:pt x="297982" y="47042"/>
                        <a:pt x="297982" y="105071"/>
                      </a:cubicBezTo>
                      <a:lnTo>
                        <a:pt x="297982" y="357964"/>
                      </a:lnTo>
                      <a:lnTo>
                        <a:pt x="0" y="357964"/>
                      </a:lnTo>
                      <a:lnTo>
                        <a:pt x="0" y="105071"/>
                      </a:lnTo>
                      <a:cubicBezTo>
                        <a:pt x="0" y="47042"/>
                        <a:pt x="47042" y="0"/>
                        <a:pt x="105071" y="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Slide Number Placeholder 5"/>
                <p:cNvSpPr txBox="1"/>
                <p:nvPr/>
              </p:nvSpPr>
              <p:spPr>
                <a:xfrm>
                  <a:off x="8564610" y="5361541"/>
                  <a:ext cx="506983" cy="304271"/>
                </a:xfrm>
                <a:prstGeom prst="rect">
                  <a:avLst/>
                </a:prstGeom>
                <a:noFill/>
              </p:spPr>
              <p:txBody>
                <a:bodyPr vert="horz" lIns="72513" tIns="36255" rIns="72513" bIns="36255" rtlCol="0" anchor="ctr"/>
                <a:lstStyle>
                  <a:defPPr>
                    <a:defRPr lang="en-US"/>
                  </a:defPPr>
                  <a:lvl1pPr marL="0" algn="ctr" defTabSz="457200" rtl="0" eaLnBrk="1" latinLnBrk="0" hangingPunct="1">
                    <a:defRPr sz="1600" b="1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fld id="{4D524CAC-2E15-4218-8959-B3F458206E32}" type="slidenum">
                    <a:rPr lang="en-US" sz="1800">
                      <a:solidFill>
                        <a:schemeClr val="tx1"/>
                      </a:solidFill>
                    </a:rPr>
                  </a:fld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3" name="Rectangle 32"/>
              <p:cNvSpPr/>
              <p:nvPr/>
            </p:nvSpPr>
            <p:spPr>
              <a:xfrm>
                <a:off x="7826559" y="6572149"/>
                <a:ext cx="366119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MURNIATUL PROVANTI, PKN II</a:t>
                </a:r>
                <a:r>
                  <a:rPr lang="en-US" sz="1200" spc="-45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ANGK. XXXI TAHUN 2024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7374" y="-290596"/>
            <a:ext cx="5035732" cy="349331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23353" y="-34915"/>
            <a:ext cx="5545294" cy="534750"/>
            <a:chOff x="3293906" y="837263"/>
            <a:chExt cx="5167085" cy="584782"/>
          </a:xfrm>
        </p:grpSpPr>
        <p:sp>
          <p:nvSpPr>
            <p:cNvPr id="19" name="Trapezoid 18"/>
            <p:cNvSpPr/>
            <p:nvPr/>
          </p:nvSpPr>
          <p:spPr>
            <a:xfrm rot="10800000">
              <a:off x="3293906" y="865539"/>
              <a:ext cx="5167085" cy="556506"/>
            </a:xfrm>
            <a:prstGeom prst="trapezoid">
              <a:avLst>
                <a:gd name="adj" fmla="val 6933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913329" y="837263"/>
              <a:ext cx="4192320" cy="572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altLang="en-US" sz="2800" dirty="0">
                  <a:solidFill>
                    <a:schemeClr val="bg1"/>
                  </a:solidFill>
                  <a:latin typeface="Impact" panose="020B0806030902050204" pitchFamily="34" charset="0"/>
                  <a:cs typeface="Aharoni" panose="02010803020104030203" pitchFamily="2" charset="-79"/>
                </a:rPr>
                <a:t>Milestone </a:t>
              </a:r>
              <a:r>
                <a:rPr lang="en-US" altLang="en-US" sz="2800" dirty="0" err="1">
                  <a:solidFill>
                    <a:schemeClr val="bg1"/>
                  </a:solidFill>
                  <a:latin typeface="Impact" panose="020B0806030902050204" pitchFamily="34" charset="0"/>
                  <a:cs typeface="Aharoni" panose="02010803020104030203" pitchFamily="2" charset="-79"/>
                </a:rPr>
                <a:t>Periode</a:t>
              </a:r>
              <a:r>
                <a:rPr lang="en-US" altLang="en-US" sz="2800" dirty="0">
                  <a:solidFill>
                    <a:schemeClr val="bg1"/>
                  </a:solidFill>
                  <a:latin typeface="Impact" panose="020B0806030902050204" pitchFamily="34" charset="0"/>
                  <a:cs typeface="Aharoni" panose="02010803020104030203" pitchFamily="2" charset="-79"/>
                </a:rPr>
                <a:t> 2024-2025</a:t>
              </a:r>
              <a:endParaRPr lang="id-ID" altLang="en-US" sz="28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endParaRPr>
            </a:p>
          </p:txBody>
        </p:sp>
      </p:grpSp>
      <p:graphicFrame>
        <p:nvGraphicFramePr>
          <p:cNvPr id="21" name="Table 20"/>
          <p:cNvGraphicFramePr/>
          <p:nvPr>
            <p:custDataLst>
              <p:tags r:id="rId2"/>
            </p:custDataLst>
          </p:nvPr>
        </p:nvGraphicFramePr>
        <p:xfrm>
          <a:off x="303404" y="976964"/>
          <a:ext cx="11533098" cy="5215890"/>
        </p:xfrm>
        <a:graphic>
          <a:graphicData uri="http://schemas.openxmlformats.org/drawingml/2006/table">
            <a:tbl>
              <a:tblPr/>
              <a:tblGrid>
                <a:gridCol w="459988"/>
                <a:gridCol w="2240596"/>
                <a:gridCol w="2202933"/>
                <a:gridCol w="646866"/>
                <a:gridCol w="369378"/>
                <a:gridCol w="368770"/>
                <a:gridCol w="368770"/>
                <a:gridCol w="368770"/>
                <a:gridCol w="369378"/>
                <a:gridCol w="368162"/>
                <a:gridCol w="369378"/>
                <a:gridCol w="368162"/>
                <a:gridCol w="369378"/>
                <a:gridCol w="368770"/>
                <a:gridCol w="369378"/>
                <a:gridCol w="369378"/>
                <a:gridCol w="1555043"/>
              </a:tblGrid>
              <a:tr h="251041">
                <a:tc rowSpan="2" gridSpan="3">
                  <a:txBody>
                    <a:bodyPr/>
                    <a:lstStyle/>
                    <a:p>
                      <a:pPr marL="6350" indent="0" algn="ctr" fontAlgn="t">
                        <a:lnSpc>
                          <a:spcPts val="1300"/>
                        </a:lnSpc>
                      </a:pPr>
                      <a:r>
                        <a:rPr lang="en-US" altLang="zh-CN" sz="1600" b="1" i="0" dirty="0">
                          <a:solidFill>
                            <a:schemeClr val="bg1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TAHAPAN DAN JENIS KEGIATAN</a:t>
                      </a:r>
                      <a:endParaRPr lang="en-US" altLang="zh-CN" sz="1600" b="1" i="0" dirty="0">
                        <a:solidFill>
                          <a:schemeClr val="bg1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rowSpan="2"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rowSpan="2" hMerge="1">
                  <a:tcPr/>
                </a:tc>
                <a:tc gridSpan="13">
                  <a:txBody>
                    <a:bodyPr/>
                    <a:lstStyle/>
                    <a:p>
                      <a:pPr marL="6350" indent="0" algn="ctr" fontAlgn="t">
                        <a:lnSpc>
                          <a:spcPts val="1300"/>
                        </a:lnSpc>
                      </a:pPr>
                      <a:r>
                        <a:rPr lang="en-US" altLang="zh-CN" sz="1600" b="1" i="0" dirty="0">
                          <a:solidFill>
                            <a:schemeClr val="bg1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WAKTU PELAKSANAAN</a:t>
                      </a:r>
                      <a:endParaRPr lang="en-US" altLang="zh-CN" sz="1600" b="1" i="0" dirty="0">
                        <a:solidFill>
                          <a:schemeClr val="bg1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6350" indent="0" algn="ctr" fontAlgn="t">
                        <a:lnSpc>
                          <a:spcPts val="1300"/>
                        </a:lnSpc>
                      </a:pPr>
                      <a:r>
                        <a:rPr lang="en-US" altLang="zh-CN" sz="1600" b="1" i="1" dirty="0">
                          <a:solidFill>
                            <a:schemeClr val="bg1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EVIDENCE</a:t>
                      </a:r>
                      <a:endParaRPr lang="en-US" altLang="zh-CN" sz="1600" b="1" i="1" dirty="0">
                        <a:solidFill>
                          <a:schemeClr val="bg1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251041">
                <a:tc vMerge="1" gridSpan="3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/>
                </a:tc>
                <a:tc>
                  <a:txBody>
                    <a:bodyPr/>
                    <a:lstStyle/>
                    <a:p>
                      <a:pPr marL="6350" indent="0" algn="ctr" fontAlgn="t">
                        <a:lnSpc>
                          <a:spcPts val="1300"/>
                        </a:lnSpc>
                      </a:pPr>
                      <a:r>
                        <a:rPr lang="en-US" altLang="zh-CN" sz="1600" b="1" i="0">
                          <a:solidFill>
                            <a:schemeClr val="bg1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2024</a:t>
                      </a:r>
                      <a:endParaRPr lang="en-US" altLang="zh-CN" sz="1600" b="1" i="0">
                        <a:solidFill>
                          <a:schemeClr val="bg1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6350" indent="0" algn="ctr" fontAlgn="ctr">
                        <a:lnSpc>
                          <a:spcPts val="1300"/>
                        </a:lnSpc>
                      </a:pPr>
                      <a:r>
                        <a:rPr lang="en-US" altLang="zh-CN" sz="1600" b="1" i="0" dirty="0">
                          <a:solidFill>
                            <a:schemeClr val="bg1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2025</a:t>
                      </a:r>
                      <a:endParaRPr lang="en-US" altLang="zh-CN" sz="1600" b="1" i="0" dirty="0">
                        <a:solidFill>
                          <a:schemeClr val="bg1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 marL="6667" marR="6667" marT="6667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09905">
                <a:tc gridSpan="3"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r>
                        <a:rPr lang="en-US" altLang="zh-CN" sz="1600" b="1" i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B. Tahapan Jangka Menengah</a:t>
                      </a:r>
                      <a:endParaRPr lang="en-US" altLang="zh-CN" sz="1600" b="1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6350" indent="0" algn="ctr" fontAlgn="t">
                        <a:lnSpc>
                          <a:spcPts val="1300"/>
                        </a:lnSpc>
                      </a:pPr>
                      <a:r>
                        <a:rPr lang="en-US" altLang="zh-CN" sz="1600" b="1" i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XII</a:t>
                      </a:r>
                      <a:endParaRPr lang="en-US" altLang="zh-CN" sz="1600" b="1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ctr" fontAlgn="t">
                        <a:lnSpc>
                          <a:spcPts val="1300"/>
                        </a:lnSpc>
                      </a:pPr>
                      <a:r>
                        <a:rPr lang="en-US" altLang="zh-CN" sz="1600" b="1" i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I</a:t>
                      </a:r>
                      <a:endParaRPr lang="en-US" altLang="zh-CN" sz="1600" b="1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.II</a:t>
                      </a:r>
                      <a:endParaRPr lang="en-US" altLang="zh-CN"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ctr" fontAlgn="t">
                        <a:lnSpc>
                          <a:spcPts val="1300"/>
                        </a:lnSpc>
                      </a:pPr>
                      <a:r>
                        <a:rPr lang="en-US" altLang="zh-CN" sz="1600" b="1" i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III</a:t>
                      </a:r>
                      <a:endParaRPr lang="en-US" altLang="zh-CN" sz="1600" b="1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ctr" fontAlgn="t">
                        <a:lnSpc>
                          <a:spcPts val="1300"/>
                        </a:lnSpc>
                      </a:pPr>
                      <a:r>
                        <a:rPr lang="en-US" altLang="zh-CN" sz="1600" b="1" i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IV</a:t>
                      </a:r>
                      <a:endParaRPr lang="en-US" altLang="zh-CN" sz="1600" b="1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ctr" fontAlgn="t">
                        <a:lnSpc>
                          <a:spcPts val="1300"/>
                        </a:lnSpc>
                      </a:pPr>
                      <a:r>
                        <a:rPr lang="en-US" altLang="zh-CN" sz="1600" b="1" i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V</a:t>
                      </a:r>
                      <a:endParaRPr lang="en-US" altLang="zh-CN" sz="1600" b="1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ctr" fontAlgn="t">
                        <a:lnSpc>
                          <a:spcPts val="1300"/>
                        </a:lnSpc>
                      </a:pPr>
                      <a:r>
                        <a:rPr lang="en-US" altLang="zh-CN" sz="1600" b="1" i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VI</a:t>
                      </a:r>
                      <a:endParaRPr lang="en-US" altLang="zh-CN" sz="1600" b="1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ctr" fontAlgn="t">
                        <a:lnSpc>
                          <a:spcPts val="1300"/>
                        </a:lnSpc>
                      </a:pPr>
                      <a:r>
                        <a:rPr lang="en-US" altLang="zh-CN" sz="1600" b="1" i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VII</a:t>
                      </a:r>
                      <a:endParaRPr lang="en-US" altLang="zh-CN" sz="1600" b="1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ctr" fontAlgn="t">
                        <a:lnSpc>
                          <a:spcPts val="1300"/>
                        </a:lnSpc>
                      </a:pPr>
                      <a:r>
                        <a:rPr lang="en-US" altLang="zh-CN" sz="1600" b="1" i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VIII</a:t>
                      </a:r>
                      <a:endParaRPr lang="en-US" altLang="zh-CN" sz="1600" b="1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ctr" fontAlgn="t">
                        <a:lnSpc>
                          <a:spcPts val="1300"/>
                        </a:lnSpc>
                      </a:pPr>
                      <a:r>
                        <a:rPr lang="en-US" altLang="zh-CN" sz="1600" b="1" i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IX</a:t>
                      </a:r>
                      <a:endParaRPr lang="en-US" altLang="zh-CN" sz="1600" b="1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ctr" fontAlgn="t">
                        <a:lnSpc>
                          <a:spcPts val="1300"/>
                        </a:lnSpc>
                      </a:pPr>
                      <a:r>
                        <a:rPr lang="en-US" altLang="zh-CN" sz="1600" b="1" i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X</a:t>
                      </a:r>
                      <a:endParaRPr lang="en-US" altLang="zh-CN" sz="1600" b="1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ctr" fontAlgn="t">
                        <a:lnSpc>
                          <a:spcPts val="1300"/>
                        </a:lnSpc>
                      </a:pPr>
                      <a:r>
                        <a:rPr lang="en-US" altLang="zh-CN" sz="1600" b="1" i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XI</a:t>
                      </a:r>
                      <a:endParaRPr lang="en-US" altLang="zh-CN" sz="1600" b="1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ctr" fontAlgn="t">
                        <a:lnSpc>
                          <a:spcPts val="1300"/>
                        </a:lnSpc>
                      </a:pPr>
                      <a:r>
                        <a:rPr lang="en-US" altLang="zh-CN" sz="1600" b="1" i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XII</a:t>
                      </a:r>
                      <a:endParaRPr lang="en-US" altLang="zh-CN" sz="1600" b="1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r>
                        <a:rPr lang="en-US" altLang="zh-CN" sz="1600" b="1" i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Laporan Proyek Perubahan</a:t>
                      </a:r>
                      <a:endParaRPr lang="en-US" altLang="zh-CN" sz="1600" b="1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00551">
                <a:tc>
                  <a:txBody>
                    <a:bodyPr/>
                    <a:lstStyle/>
                    <a:p>
                      <a:pPr marL="6350" indent="0" algn="ctr" fontAlgn="ctr">
                        <a:lnSpc>
                          <a:spcPts val="1300"/>
                        </a:lnSpc>
                      </a:pP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1</a:t>
                      </a:r>
                      <a:endParaRPr lang="en-US" altLang="zh-CN" sz="1600" b="0" i="0" dirty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r>
                        <a:rPr lang="en-US" sz="1600" dirty="0">
                          <a:effectLst/>
                          <a:latin typeface="Arial Narrow" panose="020B0606020202030204" charset="0"/>
                          <a:cs typeface="Arial Narrow" panose="020B0606020202030204" charset="0"/>
                          <a:sym typeface="+mn-ea"/>
                        </a:rPr>
                        <a:t>Penyusunan Draft Peraturan Kalemdiklat tentang Standar Kompetensi Lulusan (SKL).</a:t>
                      </a:r>
                      <a:endParaRPr lang="en-US" altLang="zh-CN"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9250" indent="-342900" algn="l" fontAlgn="t">
                        <a:lnSpc>
                          <a:spcPts val="1300"/>
                        </a:lnSpc>
                        <a:buFont typeface="+mj-lt"/>
                        <a:buAutoNum type="arabicPeriod"/>
                      </a:pPr>
                      <a:r>
                        <a:rPr lang="en-US" sz="1600" dirty="0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effectLst/>
                          <a:latin typeface="Arial Narrow" panose="020B0606020202030204" charset="0"/>
                          <a:cs typeface="Arial Narrow" panose="020B0606020202030204" charset="0"/>
                          <a:sym typeface="+mn-ea"/>
                        </a:rPr>
                        <a:t>Penyusunan Draft Peraturan Kalemdiklat tentang SKL.</a:t>
                      </a:r>
                      <a:endParaRPr lang="en-US" altLang="zh-CN" sz="1600" b="0" i="0" dirty="0">
                        <a:gradFill>
                          <a:gsLst>
                            <a:gs pos="0">
                              <a:srgbClr val="012D86"/>
                            </a:gs>
                            <a:gs pos="100000">
                              <a:srgbClr val="0E2557"/>
                            </a:gs>
                          </a:gsLst>
                          <a:lin scaled="0"/>
                        </a:gradFill>
                        <a:effectLst/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  <a:sym typeface="+mn-ea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80808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80808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80808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80808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80808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80808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ctr" fontAlgn="ctr">
                        <a:lnSpc>
                          <a:spcPts val="1300"/>
                        </a:lnSpc>
                      </a:pPr>
                      <a:r>
                        <a:rPr lang="en-US" altLang="zh-CN" sz="1600" b="0" i="0" dirty="0" err="1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Dokumentasi</a:t>
                      </a: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.</a:t>
                      </a:r>
                      <a:endParaRPr lang="en-US" altLang="zh-CN" sz="1600" b="0" i="0" dirty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950061">
                <a:tc>
                  <a:txBody>
                    <a:bodyPr/>
                    <a:lstStyle/>
                    <a:p>
                      <a:pPr marL="6350" indent="0" algn="ctr" fontAlgn="ctr">
                        <a:lnSpc>
                          <a:spcPts val="1300"/>
                        </a:lnSpc>
                      </a:pP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2</a:t>
                      </a:r>
                      <a:endParaRPr lang="en-US" altLang="zh-CN"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r>
                        <a:rPr lang="en-US" sz="1600" dirty="0">
                          <a:effectLst/>
                          <a:latin typeface="Arial Narrow" panose="020B0606020202030204" charset="0"/>
                          <a:cs typeface="Arial Narrow" panose="020B0606020202030204" charset="0"/>
                          <a:sym typeface="+mn-ea"/>
                        </a:rPr>
                        <a:t>Mengembangkan digitalisasi proses pembelajaran pada semua program Diklat Polri</a:t>
                      </a:r>
                      <a:r>
                        <a:rPr lang="en-US" altLang="zh-CN" sz="160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  <a:sym typeface="+mn-ea"/>
                        </a:rPr>
                        <a:t>.</a:t>
                      </a:r>
                      <a:endParaRPr lang="en-US" altLang="zh-CN"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9250" indent="-342900" algn="l" fontAlgn="ctr">
                        <a:lnSpc>
                          <a:spcPts val="1300"/>
                        </a:lnSpc>
                        <a:buFont typeface="+mj-lt"/>
                        <a:buAutoNum type="arabicPeriod" startAt="2"/>
                      </a:pPr>
                      <a:r>
                        <a:rPr lang="en-US" sz="1600" dirty="0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effectLst/>
                          <a:latin typeface="Arial Narrow" panose="020B0606020202030204" charset="0"/>
                          <a:cs typeface="Arial Narrow" panose="020B0606020202030204" charset="0"/>
                          <a:sym typeface="+mn-ea"/>
                        </a:rPr>
                        <a:t>Mengembangkan digitalisasi proses pembelajaran pada semua program Diklat Polri</a:t>
                      </a:r>
                      <a:r>
                        <a:rPr lang="en-US" altLang="zh-CN" sz="1600" dirty="0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  <a:sym typeface="+mn-ea"/>
                        </a:rPr>
                        <a:t>.</a:t>
                      </a:r>
                      <a:endParaRPr lang="en-US" altLang="zh-CN" sz="1600" b="0" i="0" dirty="0">
                        <a:gradFill>
                          <a:gsLst>
                            <a:gs pos="0">
                              <a:srgbClr val="012D86"/>
                            </a:gs>
                            <a:gs pos="100000">
                              <a:srgbClr val="0E2557"/>
                            </a:gs>
                          </a:gsLst>
                          <a:lin scaled="0"/>
                        </a:gra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  <a:sym typeface="+mn-ea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80808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80808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80808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80808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 dirty="0">
                        <a:solidFill>
                          <a:srgbClr val="80808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80808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ctr" fontAlgn="ctr">
                        <a:lnSpc>
                          <a:spcPts val="1300"/>
                        </a:lnSpc>
                        <a:buNone/>
                      </a:pPr>
                      <a:r>
                        <a:rPr lang="en-US" altLang="zh-CN" sz="1600" b="0" i="0" dirty="0" err="1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Dokumentasi</a:t>
                      </a: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.</a:t>
                      </a:r>
                      <a:endParaRPr lang="en-US" altLang="zh-CN" sz="1600" b="0" i="0" dirty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00551">
                <a:tc>
                  <a:txBody>
                    <a:bodyPr/>
                    <a:lstStyle/>
                    <a:p>
                      <a:pPr marL="6350" indent="0" algn="ctr" fontAlgn="ctr">
                        <a:lnSpc>
                          <a:spcPts val="1300"/>
                        </a:lnSpc>
                      </a:pP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3</a:t>
                      </a:r>
                      <a:endParaRPr lang="en-US" altLang="zh-CN" sz="1600" b="0" i="0" dirty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r>
                        <a:rPr lang="en-US" sz="1600" b="0" dirty="0">
                          <a:effectLst/>
                          <a:latin typeface="Arial Narrow" panose="020B0606020202030204" charset="0"/>
                          <a:cs typeface="Arial Narrow" panose="020B0606020202030204" charset="0"/>
                          <a:sym typeface="+mn-ea"/>
                        </a:rPr>
                        <a:t>Mengintegrasikan hasil pembelajaran ke dalam Big Data Lemdiklat Polri.</a:t>
                      </a:r>
                      <a:endParaRPr lang="en-US" altLang="zh-CN"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9250" indent="-342900" algn="l" fontAlgn="ctr">
                        <a:lnSpc>
                          <a:spcPts val="1300"/>
                        </a:lnSpc>
                        <a:buFont typeface="+mj-lt"/>
                        <a:buAutoNum type="arabicPeriod" startAt="3"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Arial Narrow" panose="020B0606020202030204" charset="0"/>
                          <a:cs typeface="Arial Narrow" panose="020B0606020202030204" charset="0"/>
                          <a:sym typeface="+mn-ea"/>
                        </a:rPr>
                        <a:t>Mengintegrasikan hasil pembelajaran ke dalam LMS.</a:t>
                      </a:r>
                      <a:endParaRPr lang="en-US" altLang="zh-CN" sz="1600" b="0" i="0" dirty="0">
                        <a:solidFill>
                          <a:srgbClr val="FF0000"/>
                        </a:solidFill>
                        <a:effectLst/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  <a:sym typeface="+mn-ea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80808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80808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80808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80808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80808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80808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ctr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ctr" fontAlgn="ctr">
                        <a:lnSpc>
                          <a:spcPts val="1300"/>
                        </a:lnSpc>
                        <a:buNone/>
                      </a:pPr>
                      <a:r>
                        <a:rPr lang="en-US" altLang="zh-CN" sz="1600" b="0" i="0" dirty="0" err="1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Dokumentasi</a:t>
                      </a: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.</a:t>
                      </a:r>
                      <a:endParaRPr lang="en-US" altLang="zh-CN" sz="1600" b="0" i="0" dirty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51041">
                <a:tc gridSpan="3"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r>
                        <a:rPr lang="en-US" altLang="zh-CN" sz="1600" b="1" i="0" dirty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C. </a:t>
                      </a:r>
                      <a:r>
                        <a:rPr lang="en-US" altLang="zh-CN" sz="1600" b="1" i="0" dirty="0" err="1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Tahapan</a:t>
                      </a:r>
                      <a:r>
                        <a:rPr lang="en-US" altLang="zh-CN" sz="1600" b="1" i="0" dirty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 </a:t>
                      </a:r>
                      <a:r>
                        <a:rPr lang="en-US" altLang="zh-CN" sz="1600" b="1" i="0" dirty="0" err="1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Jangka</a:t>
                      </a:r>
                      <a:r>
                        <a:rPr lang="en-US" altLang="zh-CN" sz="1600" b="1" i="0" dirty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 </a:t>
                      </a:r>
                      <a:r>
                        <a:rPr lang="en-US" altLang="zh-CN" sz="1600" b="1" i="0" dirty="0" err="1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Panjang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 dirty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 dirty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00551">
                <a:tc>
                  <a:txBody>
                    <a:bodyPr/>
                    <a:lstStyle/>
                    <a:p>
                      <a:pPr marL="6350" indent="0" algn="ctr" fontAlgn="t">
                        <a:lnSpc>
                          <a:spcPts val="1300"/>
                        </a:lnSpc>
                      </a:pP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1</a:t>
                      </a:r>
                      <a:endParaRPr lang="en-US" altLang="zh-CN" sz="1600" b="0" i="0" dirty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r>
                        <a:rPr lang="en-US" altLang="en-ID" sz="1600" b="0" dirty="0">
                          <a:latin typeface="Arial Narrow" panose="020B0606020202030204" charset="0"/>
                          <a:cs typeface="Arial Narrow" panose="020B0606020202030204" charset="0"/>
                          <a:sym typeface="+mn-ea"/>
                        </a:rPr>
                        <a:t>Peraturan Kalemdiklat Polri tentang Standar Proses Dik</a:t>
                      </a:r>
                      <a:endParaRPr lang="en-US" altLang="en-ID" sz="1600" b="0" i="0" dirty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  <a:sym typeface="+mn-ea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9250" indent="-342900" algn="l" fontAlgn="t">
                        <a:lnSpc>
                          <a:spcPts val="1300"/>
                        </a:lnSpc>
                        <a:buFont typeface="+mj-lt"/>
                        <a:buAutoNum type="arabicPeriod"/>
                      </a:pPr>
                      <a:r>
                        <a:rPr lang="en-US" sz="1600" dirty="0">
                          <a:gradFill>
                            <a:gsLst>
                              <a:gs pos="0">
                                <a:srgbClr val="7B32B2"/>
                              </a:gs>
                              <a:gs pos="100000">
                                <a:srgbClr val="401A5D"/>
                              </a:gs>
                            </a:gsLst>
                            <a:lin scaled="0"/>
                          </a:gradFill>
                          <a:effectLst/>
                          <a:latin typeface="Arial Narrow" panose="020B0606020202030204" charset="0"/>
                          <a:cs typeface="Arial Narrow" panose="020B0606020202030204" charset="0"/>
                          <a:sym typeface="+mn-ea"/>
                        </a:rPr>
                        <a:t>Finalisasi Draft Peraturan Kalemdiklat tentang Standar Proses.</a:t>
                      </a:r>
                      <a:endParaRPr lang="en-US" altLang="zh-CN" sz="1600" b="0" i="0" dirty="0">
                        <a:gradFill>
                          <a:gsLst>
                            <a:gs pos="0">
                              <a:srgbClr val="7B32B2"/>
                            </a:gs>
                            <a:gs pos="100000">
                              <a:srgbClr val="401A5D"/>
                            </a:gs>
                          </a:gsLst>
                          <a:lin scaled="0"/>
                        </a:gradFill>
                        <a:effectLst/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  <a:sym typeface="+mn-ea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ctr" fontAlgn="ctr">
                        <a:lnSpc>
                          <a:spcPts val="1300"/>
                        </a:lnSpc>
                        <a:buNone/>
                      </a:pPr>
                      <a:r>
                        <a:rPr lang="en-US" altLang="zh-CN" sz="1600" dirty="0" err="1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  <a:sym typeface="+mn-ea"/>
                        </a:rPr>
                        <a:t>Dokumentasi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  <a:sym typeface="+mn-ea"/>
                        </a:rPr>
                        <a:t>.</a:t>
                      </a:r>
                      <a:endParaRPr lang="en-US" altLang="zh-CN" sz="1600" dirty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  <a:sym typeface="+mn-ea"/>
                      </a:endParaRPr>
                    </a:p>
                    <a:p>
                      <a:pPr marL="292100" indent="-285750" algn="ctr" fontAlgn="ctr">
                        <a:lnSpc>
                          <a:spcPts val="1300"/>
                        </a:lnSpc>
                        <a:buFont typeface="Wingdings" panose="05000000000000000000" charset="0"/>
                        <a:buChar char="Ø"/>
                      </a:pPr>
                      <a:endParaRPr lang="en-US" altLang="zh-CN" sz="1600" b="0" i="0" dirty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00551">
                <a:tc>
                  <a:txBody>
                    <a:bodyPr/>
                    <a:lstStyle/>
                    <a:p>
                      <a:pPr marL="6350" indent="0" algn="ctr" fontAlgn="t">
                        <a:lnSpc>
                          <a:spcPts val="1300"/>
                        </a:lnSpc>
                        <a:buNone/>
                      </a:pP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2</a:t>
                      </a:r>
                      <a:endParaRPr lang="en-US" altLang="zh-CN" sz="1600" b="0" i="0" dirty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r>
                        <a:rPr lang="en-US" altLang="en-ID" sz="1600" b="0" dirty="0">
                          <a:latin typeface="Arial Narrow" panose="020B0606020202030204" charset="0"/>
                          <a:cs typeface="Arial Narrow" panose="020B0606020202030204" charset="0"/>
                          <a:sym typeface="+mn-ea"/>
                        </a:rPr>
                        <a:t>Meningkatnya kompetensi Pendidik pada semua jenis prodik.</a:t>
                      </a:r>
                      <a:endParaRPr lang="en-US" altLang="en-ID" sz="1600" b="0" i="0" dirty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  <a:sym typeface="+mn-ea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9250" indent="-342900" algn="l" fontAlgn="ctr">
                        <a:lnSpc>
                          <a:spcPts val="1300"/>
                        </a:lnSpc>
                        <a:buFont typeface="+mj-lt"/>
                        <a:buAutoNum type="arabicPeriod" startAt="2"/>
                      </a:pPr>
                      <a:r>
                        <a:rPr lang="en-US" sz="1600" dirty="0">
                          <a:gradFill>
                            <a:gsLst>
                              <a:gs pos="0">
                                <a:srgbClr val="7B32B2"/>
                              </a:gs>
                              <a:gs pos="100000">
                                <a:srgbClr val="401A5D"/>
                              </a:gs>
                            </a:gsLst>
                            <a:lin scaled="0"/>
                          </a:gradFill>
                          <a:effectLst/>
                          <a:latin typeface="Arial Narrow" panose="020B0606020202030204" charset="0"/>
                          <a:cs typeface="Arial Narrow" panose="020B0606020202030204" charset="0"/>
                          <a:sym typeface="+mn-ea"/>
                        </a:rPr>
                        <a:t>Transformasi Digital pada Proses Pembelajaran Polri</a:t>
                      </a:r>
                      <a:endParaRPr lang="en-US" altLang="zh-CN" sz="1600" b="0" i="0" dirty="0">
                        <a:gradFill>
                          <a:gsLst>
                            <a:gs pos="0">
                              <a:srgbClr val="7B32B2"/>
                            </a:gs>
                            <a:gs pos="100000">
                              <a:srgbClr val="401A5D"/>
                            </a:gs>
                          </a:gsLst>
                          <a:lin scaled="0"/>
                        </a:gradFill>
                        <a:effectLst/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  <a:sym typeface="+mn-ea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  <a:buNone/>
                      </a:pPr>
                      <a:endParaRPr lang="en-US"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  <a:buNone/>
                      </a:pPr>
                      <a:endParaRPr lang="en-US"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  <a:buNone/>
                      </a:pPr>
                      <a:endParaRPr lang="en-US"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  <a:buNone/>
                      </a:pPr>
                      <a:endParaRPr lang="en-US"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  <a:buNone/>
                      </a:pPr>
                      <a:endParaRPr lang="en-US"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  <a:buNone/>
                      </a:pPr>
                      <a:endParaRPr lang="en-US"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  <a:buNone/>
                      </a:pPr>
                      <a:endParaRPr lang="en-US"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  <a:buNone/>
                      </a:pPr>
                      <a:endParaRPr lang="en-US"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  <a:buNone/>
                      </a:pPr>
                      <a:endParaRPr lang="en-US"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  <a:buNone/>
                      </a:pPr>
                      <a:endParaRPr lang="en-US"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  <a:buNone/>
                      </a:pPr>
                      <a:endParaRPr lang="en-US"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  <a:buNone/>
                      </a:pPr>
                      <a:endParaRPr lang="en-US"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  <a:buNone/>
                      </a:pPr>
                      <a:endParaRPr lang="en-US"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ctr" fontAlgn="ctr">
                        <a:lnSpc>
                          <a:spcPts val="1300"/>
                        </a:lnSpc>
                        <a:buFont typeface="Wingdings" panose="05000000000000000000" charset="0"/>
                        <a:buNone/>
                      </a:pPr>
                      <a:r>
                        <a:rPr lang="en-US" altLang="zh-CN" sz="1600" dirty="0" err="1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  <a:sym typeface="+mn-ea"/>
                        </a:rPr>
                        <a:t>Dokumentasi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  <a:sym typeface="+mn-ea"/>
                        </a:rPr>
                        <a:t>.</a:t>
                      </a:r>
                      <a:endParaRPr lang="en-US" altLang="zh-CN" sz="1600" b="0" i="0" dirty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00551">
                <a:tc>
                  <a:txBody>
                    <a:bodyPr/>
                    <a:lstStyle/>
                    <a:p>
                      <a:pPr marL="6350" indent="0" algn="ctr" fontAlgn="t">
                        <a:lnSpc>
                          <a:spcPts val="1300"/>
                        </a:lnSpc>
                      </a:pPr>
                      <a:r>
                        <a:rPr lang="en-US" altLang="zh-CN" sz="1600" b="0" i="0" dirty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</a:rPr>
                        <a:t>3</a:t>
                      </a:r>
                      <a:endParaRPr lang="en-US" altLang="zh-CN" sz="1600" b="0" i="0" dirty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r>
                        <a:rPr lang="en-US" altLang="en-ID" sz="1600" b="0" dirty="0">
                          <a:latin typeface="Arial Narrow" panose="020B0606020202030204" charset="0"/>
                          <a:cs typeface="Arial Narrow" panose="020B0606020202030204" charset="0"/>
                          <a:sym typeface="+mn-ea"/>
                        </a:rPr>
                        <a:t>Proses Pembelajaran dapat dimonitor dan dievaluasi melalui Big Data.</a:t>
                      </a:r>
                      <a:endParaRPr lang="en-US" altLang="en-ID" sz="1600" b="0" i="0" dirty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  <a:sym typeface="+mn-ea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9250" indent="-342900" algn="l" fontAlgn="ctr">
                        <a:lnSpc>
                          <a:spcPts val="1300"/>
                        </a:lnSpc>
                        <a:buFont typeface="+mj-lt"/>
                        <a:buAutoNum type="arabicPeriod" startAt="3"/>
                      </a:pPr>
                      <a:r>
                        <a:rPr lang="en-US" sz="1600" dirty="0">
                          <a:gradFill>
                            <a:gsLst>
                              <a:gs pos="0">
                                <a:srgbClr val="7B32B2"/>
                              </a:gs>
                              <a:gs pos="100000">
                                <a:srgbClr val="401A5D"/>
                              </a:gs>
                            </a:gsLst>
                            <a:lin scaled="0"/>
                          </a:gradFill>
                          <a:effectLst/>
                          <a:latin typeface="Arial Narrow" panose="020B0606020202030204" charset="0"/>
                          <a:cs typeface="Arial Narrow" panose="020B0606020202030204" charset="0"/>
                          <a:sym typeface="+mn-ea"/>
                        </a:rPr>
                        <a:t>Percepatan Feedback sebagai bahan Monev Proses Pembelajaran</a:t>
                      </a:r>
                      <a:endParaRPr lang="en-US" altLang="zh-CN" sz="1600" b="0" i="0" dirty="0">
                        <a:gradFill>
                          <a:gsLst>
                            <a:gs pos="0">
                              <a:srgbClr val="7B32B2"/>
                            </a:gs>
                            <a:gs pos="100000">
                              <a:srgbClr val="401A5D"/>
                            </a:gs>
                          </a:gsLst>
                          <a:lin scaled="0"/>
                        </a:gradFill>
                        <a:effectLst/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  <a:sym typeface="+mn-ea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l" fontAlgn="t">
                        <a:lnSpc>
                          <a:spcPts val="1300"/>
                        </a:lnSpc>
                      </a:pPr>
                      <a:endParaRPr sz="1600" b="0" i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4CD68"/>
                        </a:gs>
                        <a:gs pos="100000">
                          <a:srgbClr val="0B6E38"/>
                        </a:gs>
                      </a:gsLst>
                      <a:lin scaled="0"/>
                    </a:gradFill>
                  </a:tcPr>
                </a:tc>
                <a:tc>
                  <a:txBody>
                    <a:bodyPr/>
                    <a:lstStyle/>
                    <a:p>
                      <a:pPr marL="6350" indent="0" algn="ctr" fontAlgn="t">
                        <a:lnSpc>
                          <a:spcPts val="1300"/>
                        </a:lnSpc>
                        <a:buNone/>
                      </a:pPr>
                      <a:r>
                        <a:rPr lang="en-US" altLang="zh-CN" sz="1600" dirty="0" err="1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  <a:sym typeface="+mn-ea"/>
                        </a:rPr>
                        <a:t>Dokumentasi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latin typeface="Arial Narrow" panose="020B0606020202030204" charset="0"/>
                          <a:ea typeface="Calibri" panose="020F0502020204030204"/>
                          <a:cs typeface="Arial Narrow" panose="020B0606020202030204" charset="0"/>
                          <a:sym typeface="+mn-ea"/>
                        </a:rPr>
                        <a:t>.</a:t>
                      </a:r>
                      <a:endParaRPr lang="en-US" altLang="zh-CN" sz="1600" b="0" i="0" dirty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  <a:p>
                      <a:pPr marL="6350" indent="0" algn="ctr" fontAlgn="t">
                        <a:lnSpc>
                          <a:spcPts val="1300"/>
                        </a:lnSpc>
                        <a:buNone/>
                      </a:pPr>
                      <a:endParaRPr lang="en-US" altLang="zh-CN" sz="1600" b="0" i="0" dirty="0">
                        <a:solidFill>
                          <a:srgbClr val="000000"/>
                        </a:solidFill>
                        <a:latin typeface="Arial Narrow" panose="020B0606020202030204" charset="0"/>
                        <a:ea typeface="Calibri" panose="020F0502020204030204"/>
                        <a:cs typeface="Arial Narrow" panose="020B0606020202030204" charset="0"/>
                      </a:endParaRPr>
                    </a:p>
                  </a:txBody>
                  <a:tcPr marL="6667" marR="6667" marT="6667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16200000">
            <a:off x="6747060" y="-2468590"/>
            <a:ext cx="2960400" cy="7867078"/>
            <a:chOff x="11452821" y="280916"/>
            <a:chExt cx="739179" cy="1964322"/>
          </a:xfrm>
        </p:grpSpPr>
        <p:sp>
          <p:nvSpPr>
            <p:cNvPr id="37" name="Freeform 36"/>
            <p:cNvSpPr/>
            <p:nvPr/>
          </p:nvSpPr>
          <p:spPr>
            <a:xfrm>
              <a:off x="11845179" y="1482684"/>
              <a:ext cx="346821" cy="762554"/>
            </a:xfrm>
            <a:custGeom>
              <a:avLst/>
              <a:gdLst>
                <a:gd name="connsiteX0" fmla="*/ 739179 w 739179"/>
                <a:gd name="connsiteY0" fmla="*/ 0 h 1625230"/>
                <a:gd name="connsiteX1" fmla="*/ 739179 w 739179"/>
                <a:gd name="connsiteY1" fmla="*/ 1625230 h 1625230"/>
                <a:gd name="connsiteX2" fmla="*/ 734012 w 739179"/>
                <a:gd name="connsiteY2" fmla="*/ 1621799 h 1625230"/>
                <a:gd name="connsiteX3" fmla="*/ 53154 w 739179"/>
                <a:gd name="connsiteY3" fmla="*/ 940941 h 1625230"/>
                <a:gd name="connsiteX4" fmla="*/ 53154 w 739179"/>
                <a:gd name="connsiteY4" fmla="*/ 684289 h 1625230"/>
                <a:gd name="connsiteX5" fmla="*/ 734012 w 739179"/>
                <a:gd name="connsiteY5" fmla="*/ 3431 h 1625230"/>
                <a:gd name="connsiteX6" fmla="*/ 739179 w 739179"/>
                <a:gd name="connsiteY6" fmla="*/ 0 h 162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9179" h="1625230">
                  <a:moveTo>
                    <a:pt x="739179" y="0"/>
                  </a:moveTo>
                  <a:lnTo>
                    <a:pt x="739179" y="1625230"/>
                  </a:lnTo>
                  <a:lnTo>
                    <a:pt x="734012" y="1621799"/>
                  </a:lnTo>
                  <a:lnTo>
                    <a:pt x="53154" y="940941"/>
                  </a:lnTo>
                  <a:cubicBezTo>
                    <a:pt x="-17718" y="870069"/>
                    <a:pt x="-17718" y="755161"/>
                    <a:pt x="53154" y="684289"/>
                  </a:cubicBezTo>
                  <a:lnTo>
                    <a:pt x="734012" y="3431"/>
                  </a:lnTo>
                  <a:lnTo>
                    <a:pt x="739179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11452821" y="280916"/>
              <a:ext cx="739179" cy="1625230"/>
            </a:xfrm>
            <a:custGeom>
              <a:avLst/>
              <a:gdLst>
                <a:gd name="connsiteX0" fmla="*/ 739179 w 739179"/>
                <a:gd name="connsiteY0" fmla="*/ 0 h 1625230"/>
                <a:gd name="connsiteX1" fmla="*/ 739179 w 739179"/>
                <a:gd name="connsiteY1" fmla="*/ 1625230 h 1625230"/>
                <a:gd name="connsiteX2" fmla="*/ 734012 w 739179"/>
                <a:gd name="connsiteY2" fmla="*/ 1621799 h 1625230"/>
                <a:gd name="connsiteX3" fmla="*/ 53154 w 739179"/>
                <a:gd name="connsiteY3" fmla="*/ 940941 h 1625230"/>
                <a:gd name="connsiteX4" fmla="*/ 53154 w 739179"/>
                <a:gd name="connsiteY4" fmla="*/ 684289 h 1625230"/>
                <a:gd name="connsiteX5" fmla="*/ 734012 w 739179"/>
                <a:gd name="connsiteY5" fmla="*/ 3431 h 1625230"/>
                <a:gd name="connsiteX6" fmla="*/ 739179 w 739179"/>
                <a:gd name="connsiteY6" fmla="*/ 0 h 162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9179" h="1625230">
                  <a:moveTo>
                    <a:pt x="739179" y="0"/>
                  </a:moveTo>
                  <a:lnTo>
                    <a:pt x="739179" y="1625230"/>
                  </a:lnTo>
                  <a:lnTo>
                    <a:pt x="734012" y="1621799"/>
                  </a:lnTo>
                  <a:lnTo>
                    <a:pt x="53154" y="940941"/>
                  </a:lnTo>
                  <a:cubicBezTo>
                    <a:pt x="-17718" y="870069"/>
                    <a:pt x="-17718" y="755161"/>
                    <a:pt x="53154" y="684289"/>
                  </a:cubicBezTo>
                  <a:lnTo>
                    <a:pt x="734012" y="3431"/>
                  </a:lnTo>
                  <a:lnTo>
                    <a:pt x="739179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048" y="0"/>
            <a:ext cx="4253534" cy="515295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57958" y="6589516"/>
            <a:ext cx="4656091" cy="359167"/>
            <a:chOff x="2774950" y="10339615"/>
            <a:chExt cx="4656091" cy="359167"/>
          </a:xfrm>
        </p:grpSpPr>
        <p:sp>
          <p:nvSpPr>
            <p:cNvPr id="30" name="Parallelogram 29"/>
            <p:cNvSpPr/>
            <p:nvPr/>
          </p:nvSpPr>
          <p:spPr>
            <a:xfrm>
              <a:off x="2774950" y="10421783"/>
              <a:ext cx="4378544" cy="270030"/>
            </a:xfrm>
            <a:prstGeom prst="parallelogram">
              <a:avLst>
                <a:gd name="adj" fmla="val 5553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077794" y="10339615"/>
              <a:ext cx="4353247" cy="359167"/>
              <a:chOff x="7826559" y="6489981"/>
              <a:chExt cx="4353247" cy="359167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1556997" y="6489981"/>
                <a:ext cx="622809" cy="357964"/>
                <a:chOff x="8564610" y="5357036"/>
                <a:chExt cx="506983" cy="357964"/>
              </a:xfrm>
            </p:grpSpPr>
            <p:sp>
              <p:nvSpPr>
                <p:cNvPr id="34" name="Rectangle 7"/>
                <p:cNvSpPr/>
                <p:nvPr/>
              </p:nvSpPr>
              <p:spPr>
                <a:xfrm>
                  <a:off x="8677347" y="5357036"/>
                  <a:ext cx="297982" cy="357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982" h="357964">
                      <a:moveTo>
                        <a:pt x="105071" y="0"/>
                      </a:moveTo>
                      <a:lnTo>
                        <a:pt x="192911" y="0"/>
                      </a:lnTo>
                      <a:cubicBezTo>
                        <a:pt x="250940" y="0"/>
                        <a:pt x="297982" y="47042"/>
                        <a:pt x="297982" y="105071"/>
                      </a:cubicBezTo>
                      <a:lnTo>
                        <a:pt x="297982" y="357964"/>
                      </a:lnTo>
                      <a:lnTo>
                        <a:pt x="0" y="357964"/>
                      </a:lnTo>
                      <a:lnTo>
                        <a:pt x="0" y="105071"/>
                      </a:lnTo>
                      <a:cubicBezTo>
                        <a:pt x="0" y="47042"/>
                        <a:pt x="47042" y="0"/>
                        <a:pt x="105071" y="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Slide Number Placeholder 5"/>
                <p:cNvSpPr txBox="1"/>
                <p:nvPr/>
              </p:nvSpPr>
              <p:spPr>
                <a:xfrm>
                  <a:off x="8564610" y="5361541"/>
                  <a:ext cx="506983" cy="304271"/>
                </a:xfrm>
                <a:prstGeom prst="rect">
                  <a:avLst/>
                </a:prstGeom>
                <a:noFill/>
              </p:spPr>
              <p:txBody>
                <a:bodyPr vert="horz" lIns="72513" tIns="36255" rIns="72513" bIns="36255" rtlCol="0" anchor="ctr"/>
                <a:lstStyle>
                  <a:defPPr>
                    <a:defRPr lang="en-US"/>
                  </a:defPPr>
                  <a:lvl1pPr marL="0" algn="ctr" defTabSz="457200" rtl="0" eaLnBrk="1" latinLnBrk="0" hangingPunct="1">
                    <a:defRPr sz="1600" b="1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fld id="{4D524CAC-2E15-4218-8959-B3F458206E32}" type="slidenum">
                    <a:rPr lang="en-US" sz="1800">
                      <a:solidFill>
                        <a:schemeClr val="tx1"/>
                      </a:solidFill>
                    </a:rPr>
                  </a:fld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3" name="Rectangle 32"/>
              <p:cNvSpPr/>
              <p:nvPr/>
            </p:nvSpPr>
            <p:spPr>
              <a:xfrm>
                <a:off x="7826559" y="6572149"/>
                <a:ext cx="366119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MURNIATUL PROVANTI, PKN II</a:t>
                </a:r>
                <a:r>
                  <a:rPr lang="en-US" sz="1200" spc="-45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ANGK. XXXI TAHUN 2024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545"/>
            <a:ext cx="5035732" cy="3493311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966080" y="305781"/>
            <a:ext cx="4847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PENGEMBANGAN</a:t>
            </a:r>
            <a:endParaRPr lang="en-US" alt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altLang="id-ID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KOMPETENSI</a:t>
            </a:r>
            <a:endParaRPr lang="en-US" altLang="id-ID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5424" y="1108953"/>
            <a:ext cx="11479978" cy="5312669"/>
            <a:chOff x="604714" y="940009"/>
            <a:chExt cx="11829022" cy="5474199"/>
          </a:xfrm>
        </p:grpSpPr>
        <p:grpSp>
          <p:nvGrpSpPr>
            <p:cNvPr id="2" name="Group 1"/>
            <p:cNvGrpSpPr/>
            <p:nvPr/>
          </p:nvGrpSpPr>
          <p:grpSpPr>
            <a:xfrm>
              <a:off x="604714" y="940009"/>
              <a:ext cx="6928321" cy="5386614"/>
              <a:chOff x="670089" y="535230"/>
              <a:chExt cx="6916035" cy="5078142"/>
            </a:xfrm>
          </p:grpSpPr>
          <p:pic>
            <p:nvPicPr>
              <p:cNvPr id="57" name="Picture 121" descr="IMG_883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18359" y="2302246"/>
                <a:ext cx="2167765" cy="1445551"/>
              </a:xfrm>
              <a:prstGeom prst="rect">
                <a:avLst/>
              </a:prstGeom>
              <a:ln w="88900" cap="sq" cmpd="thickThin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ffectLst>
                <a:innerShdw blurRad="76200">
                  <a:srgbClr val="000000"/>
                </a:innerShdw>
              </a:effectLst>
            </p:spPr>
          </p:pic>
          <p:pic>
            <p:nvPicPr>
              <p:cNvPr id="59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0089" y="535230"/>
                <a:ext cx="2052564" cy="1500605"/>
              </a:xfrm>
              <a:prstGeom prst="rect">
                <a:avLst/>
              </a:prstGeom>
              <a:ln w="88900" cap="sq" cmpd="thickThin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ffectLst>
                <a:innerShdw blurRad="76200">
                  <a:srgbClr val="000000"/>
                </a:innerShdw>
              </a:effectLst>
            </p:spPr>
          </p:pic>
          <p:pic>
            <p:nvPicPr>
              <p:cNvPr id="62" name="Picture 251" descr="WhatsApp Image 2024-10-28 at 14.42.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8309" y="2318906"/>
                <a:ext cx="2024344" cy="1445551"/>
              </a:xfrm>
              <a:prstGeom prst="rect">
                <a:avLst/>
              </a:prstGeom>
              <a:ln w="88900" cap="sq" cmpd="thickThin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ffectLst>
                <a:innerShdw blurRad="76200">
                  <a:srgbClr val="000000"/>
                </a:innerShdw>
              </a:effectLst>
            </p:spPr>
          </p:pic>
          <p:pic>
            <p:nvPicPr>
              <p:cNvPr id="63" name="Picture 262" descr="WhatsApp Image 2024-11-13 at 08.19.26"/>
              <p:cNvPicPr>
                <a:picLocks noChangeAspect="1"/>
              </p:cNvPicPr>
              <p:nvPr/>
            </p:nvPicPr>
            <p:blipFill rotWithShape="1">
              <a:blip r:embed="rId6"/>
              <a:srcRect t="17265"/>
              <a:stretch>
                <a:fillRect/>
              </a:stretch>
            </p:blipFill>
            <p:spPr>
              <a:xfrm>
                <a:off x="3003240" y="547085"/>
                <a:ext cx="2155641" cy="1493426"/>
              </a:xfrm>
              <a:prstGeom prst="rect">
                <a:avLst/>
              </a:prstGeom>
              <a:ln w="88900" cap="sq" cmpd="thickThin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ffectLst>
                <a:innerShdw blurRad="76200">
                  <a:srgbClr val="000000"/>
                </a:innerShdw>
              </a:effectLst>
            </p:spPr>
          </p:pic>
          <p:pic>
            <p:nvPicPr>
              <p:cNvPr id="64" name="Picture 1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3810" y="2318906"/>
                <a:ext cx="2145070" cy="1445551"/>
              </a:xfrm>
              <a:prstGeom prst="rect">
                <a:avLst/>
              </a:prstGeom>
              <a:ln w="88900" cap="sq" cmpd="thickThin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ffectLst>
                <a:innerShdw blurRad="76200">
                  <a:srgbClr val="000000"/>
                </a:innerShdw>
              </a:effectLst>
            </p:spPr>
          </p:pic>
          <p:pic>
            <p:nvPicPr>
              <p:cNvPr id="65" name="Picture 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85500" y="4117120"/>
                <a:ext cx="1988185" cy="1482997"/>
              </a:xfrm>
              <a:prstGeom prst="rect">
                <a:avLst/>
              </a:prstGeom>
              <a:ln w="88900" cap="sq" cmpd="thickThin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ffectLst>
                <a:innerShdw blurRad="76200">
                  <a:srgbClr val="000000"/>
                </a:innerShdw>
              </a:effectLst>
            </p:spPr>
          </p:pic>
          <p:pic>
            <p:nvPicPr>
              <p:cNvPr id="66" name="Picture 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8309" y="4104448"/>
                <a:ext cx="2106908" cy="1508924"/>
              </a:xfrm>
              <a:prstGeom prst="rect">
                <a:avLst/>
              </a:prstGeom>
              <a:ln w="88900" cap="sq" cmpd="thickThin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ffectLst>
                <a:innerShdw blurRad="76200">
                  <a:srgbClr val="000000"/>
                </a:innerShdw>
              </a:effectLst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419" y="4726038"/>
              <a:ext cx="2258030" cy="1680185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4216" y="4726038"/>
              <a:ext cx="2279520" cy="168817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70" y="3996209"/>
            <a:ext cx="1746346" cy="24688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7457958" y="6589516"/>
            <a:ext cx="4656091" cy="359167"/>
            <a:chOff x="2774950" y="10339615"/>
            <a:chExt cx="4656091" cy="359167"/>
          </a:xfrm>
        </p:grpSpPr>
        <p:sp>
          <p:nvSpPr>
            <p:cNvPr id="30" name="Parallelogram 29"/>
            <p:cNvSpPr/>
            <p:nvPr/>
          </p:nvSpPr>
          <p:spPr>
            <a:xfrm>
              <a:off x="2774950" y="10421783"/>
              <a:ext cx="4378544" cy="270030"/>
            </a:xfrm>
            <a:prstGeom prst="parallelogram">
              <a:avLst>
                <a:gd name="adj" fmla="val 5553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077794" y="10339615"/>
              <a:ext cx="4353247" cy="359167"/>
              <a:chOff x="7826559" y="6489981"/>
              <a:chExt cx="4353247" cy="359167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1556997" y="6489981"/>
                <a:ext cx="622809" cy="357964"/>
                <a:chOff x="8564610" y="5357036"/>
                <a:chExt cx="506983" cy="357964"/>
              </a:xfrm>
            </p:grpSpPr>
            <p:sp>
              <p:nvSpPr>
                <p:cNvPr id="34" name="Rectangle 7"/>
                <p:cNvSpPr/>
                <p:nvPr/>
              </p:nvSpPr>
              <p:spPr>
                <a:xfrm>
                  <a:off x="8677347" y="5357036"/>
                  <a:ext cx="297982" cy="357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982" h="357964">
                      <a:moveTo>
                        <a:pt x="105071" y="0"/>
                      </a:moveTo>
                      <a:lnTo>
                        <a:pt x="192911" y="0"/>
                      </a:lnTo>
                      <a:cubicBezTo>
                        <a:pt x="250940" y="0"/>
                        <a:pt x="297982" y="47042"/>
                        <a:pt x="297982" y="105071"/>
                      </a:cubicBezTo>
                      <a:lnTo>
                        <a:pt x="297982" y="357964"/>
                      </a:lnTo>
                      <a:lnTo>
                        <a:pt x="0" y="357964"/>
                      </a:lnTo>
                      <a:lnTo>
                        <a:pt x="0" y="105071"/>
                      </a:lnTo>
                      <a:cubicBezTo>
                        <a:pt x="0" y="47042"/>
                        <a:pt x="47042" y="0"/>
                        <a:pt x="105071" y="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Slide Number Placeholder 5"/>
                <p:cNvSpPr txBox="1"/>
                <p:nvPr/>
              </p:nvSpPr>
              <p:spPr>
                <a:xfrm>
                  <a:off x="8564610" y="5361541"/>
                  <a:ext cx="506983" cy="304271"/>
                </a:xfrm>
                <a:prstGeom prst="rect">
                  <a:avLst/>
                </a:prstGeom>
                <a:noFill/>
              </p:spPr>
              <p:txBody>
                <a:bodyPr vert="horz" lIns="72513" tIns="36255" rIns="72513" bIns="36255" rtlCol="0" anchor="ctr"/>
                <a:lstStyle>
                  <a:defPPr>
                    <a:defRPr lang="en-US"/>
                  </a:defPPr>
                  <a:lvl1pPr marL="0" algn="ctr" defTabSz="457200" rtl="0" eaLnBrk="1" latinLnBrk="0" hangingPunct="1">
                    <a:defRPr sz="1600" b="1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fld id="{4D524CAC-2E15-4218-8959-B3F458206E32}" type="slidenum">
                    <a:rPr lang="en-US" sz="1800">
                      <a:solidFill>
                        <a:schemeClr val="tx1"/>
                      </a:solidFill>
                    </a:rPr>
                  </a:fld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3" name="Rectangle 32"/>
              <p:cNvSpPr/>
              <p:nvPr/>
            </p:nvSpPr>
            <p:spPr>
              <a:xfrm>
                <a:off x="7826559" y="6572149"/>
                <a:ext cx="366119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MURNIATUL PROVANTI, PKN II</a:t>
                </a:r>
                <a:r>
                  <a:rPr lang="en-US" sz="1200" spc="-45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ANGK. XXXI TAHUN 2024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545"/>
            <a:ext cx="5035732" cy="3493311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 rot="16200000">
            <a:off x="5903893" y="-889433"/>
            <a:ext cx="864144" cy="2600465"/>
            <a:chOff x="11236757" y="329874"/>
            <a:chExt cx="418321" cy="1258852"/>
          </a:xfrm>
        </p:grpSpPr>
        <p:sp>
          <p:nvSpPr>
            <p:cNvPr id="53" name="Freeform 52"/>
            <p:cNvSpPr/>
            <p:nvPr/>
          </p:nvSpPr>
          <p:spPr>
            <a:xfrm>
              <a:off x="11308257" y="826172"/>
              <a:ext cx="346821" cy="762554"/>
            </a:xfrm>
            <a:custGeom>
              <a:avLst/>
              <a:gdLst>
                <a:gd name="connsiteX0" fmla="*/ 739179 w 739179"/>
                <a:gd name="connsiteY0" fmla="*/ 0 h 1625230"/>
                <a:gd name="connsiteX1" fmla="*/ 739179 w 739179"/>
                <a:gd name="connsiteY1" fmla="*/ 1625230 h 1625230"/>
                <a:gd name="connsiteX2" fmla="*/ 734012 w 739179"/>
                <a:gd name="connsiteY2" fmla="*/ 1621799 h 1625230"/>
                <a:gd name="connsiteX3" fmla="*/ 53154 w 739179"/>
                <a:gd name="connsiteY3" fmla="*/ 940941 h 1625230"/>
                <a:gd name="connsiteX4" fmla="*/ 53154 w 739179"/>
                <a:gd name="connsiteY4" fmla="*/ 684289 h 1625230"/>
                <a:gd name="connsiteX5" fmla="*/ 734012 w 739179"/>
                <a:gd name="connsiteY5" fmla="*/ 3431 h 1625230"/>
                <a:gd name="connsiteX6" fmla="*/ 739179 w 739179"/>
                <a:gd name="connsiteY6" fmla="*/ 0 h 162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9179" h="1625230">
                  <a:moveTo>
                    <a:pt x="739179" y="0"/>
                  </a:moveTo>
                  <a:lnTo>
                    <a:pt x="739179" y="1625230"/>
                  </a:lnTo>
                  <a:lnTo>
                    <a:pt x="734012" y="1621799"/>
                  </a:lnTo>
                  <a:lnTo>
                    <a:pt x="53154" y="940941"/>
                  </a:lnTo>
                  <a:cubicBezTo>
                    <a:pt x="-17718" y="870069"/>
                    <a:pt x="-17718" y="755161"/>
                    <a:pt x="53154" y="684289"/>
                  </a:cubicBezTo>
                  <a:lnTo>
                    <a:pt x="734012" y="3431"/>
                  </a:lnTo>
                  <a:lnTo>
                    <a:pt x="739179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11236757" y="329874"/>
              <a:ext cx="418321" cy="919760"/>
            </a:xfrm>
            <a:custGeom>
              <a:avLst/>
              <a:gdLst>
                <a:gd name="connsiteX0" fmla="*/ 739179 w 739179"/>
                <a:gd name="connsiteY0" fmla="*/ 0 h 1625230"/>
                <a:gd name="connsiteX1" fmla="*/ 739179 w 739179"/>
                <a:gd name="connsiteY1" fmla="*/ 1625230 h 1625230"/>
                <a:gd name="connsiteX2" fmla="*/ 734012 w 739179"/>
                <a:gd name="connsiteY2" fmla="*/ 1621799 h 1625230"/>
                <a:gd name="connsiteX3" fmla="*/ 53154 w 739179"/>
                <a:gd name="connsiteY3" fmla="*/ 940941 h 1625230"/>
                <a:gd name="connsiteX4" fmla="*/ 53154 w 739179"/>
                <a:gd name="connsiteY4" fmla="*/ 684289 h 1625230"/>
                <a:gd name="connsiteX5" fmla="*/ 734012 w 739179"/>
                <a:gd name="connsiteY5" fmla="*/ 3431 h 1625230"/>
                <a:gd name="connsiteX6" fmla="*/ 739179 w 739179"/>
                <a:gd name="connsiteY6" fmla="*/ 0 h 162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9179" h="1625230">
                  <a:moveTo>
                    <a:pt x="739179" y="0"/>
                  </a:moveTo>
                  <a:lnTo>
                    <a:pt x="739179" y="1625230"/>
                  </a:lnTo>
                  <a:lnTo>
                    <a:pt x="734012" y="1621799"/>
                  </a:lnTo>
                  <a:lnTo>
                    <a:pt x="53154" y="940941"/>
                  </a:lnTo>
                  <a:cubicBezTo>
                    <a:pt x="-17718" y="870069"/>
                    <a:pt x="-17718" y="755161"/>
                    <a:pt x="53154" y="684289"/>
                  </a:cubicBezTo>
                  <a:lnTo>
                    <a:pt x="734012" y="3431"/>
                  </a:lnTo>
                  <a:lnTo>
                    <a:pt x="739179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0" y="1158904"/>
            <a:ext cx="12192000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id-ID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PENILAIAN MENTOR</a:t>
            </a:r>
            <a:endParaRPr lang="en-US" altLang="id-ID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1215" y="1887139"/>
            <a:ext cx="12002834" cy="3997646"/>
            <a:chOff x="253365" y="335280"/>
            <a:chExt cx="11021873" cy="3184226"/>
          </a:xfrm>
        </p:grpSpPr>
        <p:pic>
          <p:nvPicPr>
            <p:cNvPr id="67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14238" y="347046"/>
              <a:ext cx="5461000" cy="317246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68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365" y="335280"/>
              <a:ext cx="5451475" cy="318422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6268" y="-240545"/>
            <a:ext cx="5035732" cy="349331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269473"/>
            <a:ext cx="12192000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id-ID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KEBERLANJUTAN PROYEK PERUBAHAN</a:t>
            </a:r>
            <a:endParaRPr lang="en-US" altLang="id-ID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457958" y="6589516"/>
            <a:ext cx="4656091" cy="359167"/>
            <a:chOff x="2774950" y="10339615"/>
            <a:chExt cx="4656091" cy="359167"/>
          </a:xfrm>
        </p:grpSpPr>
        <p:sp>
          <p:nvSpPr>
            <p:cNvPr id="30" name="Parallelogram 29"/>
            <p:cNvSpPr/>
            <p:nvPr/>
          </p:nvSpPr>
          <p:spPr>
            <a:xfrm>
              <a:off x="2774950" y="10421783"/>
              <a:ext cx="4378544" cy="270030"/>
            </a:xfrm>
            <a:prstGeom prst="parallelogram">
              <a:avLst>
                <a:gd name="adj" fmla="val 5553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077794" y="10339615"/>
              <a:ext cx="4353247" cy="359167"/>
              <a:chOff x="7826559" y="6489981"/>
              <a:chExt cx="4353247" cy="359167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1556997" y="6489981"/>
                <a:ext cx="622809" cy="357964"/>
                <a:chOff x="8564610" y="5357036"/>
                <a:chExt cx="506983" cy="357964"/>
              </a:xfrm>
            </p:grpSpPr>
            <p:sp>
              <p:nvSpPr>
                <p:cNvPr id="34" name="Rectangle 7"/>
                <p:cNvSpPr/>
                <p:nvPr/>
              </p:nvSpPr>
              <p:spPr>
                <a:xfrm>
                  <a:off x="8677347" y="5357036"/>
                  <a:ext cx="297982" cy="357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982" h="357964">
                      <a:moveTo>
                        <a:pt x="105071" y="0"/>
                      </a:moveTo>
                      <a:lnTo>
                        <a:pt x="192911" y="0"/>
                      </a:lnTo>
                      <a:cubicBezTo>
                        <a:pt x="250940" y="0"/>
                        <a:pt x="297982" y="47042"/>
                        <a:pt x="297982" y="105071"/>
                      </a:cubicBezTo>
                      <a:lnTo>
                        <a:pt x="297982" y="357964"/>
                      </a:lnTo>
                      <a:lnTo>
                        <a:pt x="0" y="357964"/>
                      </a:lnTo>
                      <a:lnTo>
                        <a:pt x="0" y="105071"/>
                      </a:lnTo>
                      <a:cubicBezTo>
                        <a:pt x="0" y="47042"/>
                        <a:pt x="47042" y="0"/>
                        <a:pt x="105071" y="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Slide Number Placeholder 5"/>
                <p:cNvSpPr txBox="1"/>
                <p:nvPr/>
              </p:nvSpPr>
              <p:spPr>
                <a:xfrm>
                  <a:off x="8564610" y="5361541"/>
                  <a:ext cx="506983" cy="304271"/>
                </a:xfrm>
                <a:prstGeom prst="rect">
                  <a:avLst/>
                </a:prstGeom>
                <a:noFill/>
              </p:spPr>
              <p:txBody>
                <a:bodyPr vert="horz" lIns="72513" tIns="36255" rIns="72513" bIns="36255" rtlCol="0" anchor="ctr"/>
                <a:lstStyle>
                  <a:defPPr>
                    <a:defRPr lang="en-US"/>
                  </a:defPPr>
                  <a:lvl1pPr marL="0" algn="ctr" defTabSz="457200" rtl="0" eaLnBrk="1" latinLnBrk="0" hangingPunct="1">
                    <a:defRPr sz="1600" b="1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fld id="{4D524CAC-2E15-4218-8959-B3F458206E32}" type="slidenum">
                    <a:rPr lang="en-US" sz="1800">
                      <a:solidFill>
                        <a:schemeClr val="tx1"/>
                      </a:solidFill>
                    </a:rPr>
                  </a:fld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3" name="Rectangle 32"/>
              <p:cNvSpPr/>
              <p:nvPr/>
            </p:nvSpPr>
            <p:spPr>
              <a:xfrm>
                <a:off x="7826559" y="6572149"/>
                <a:ext cx="366119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MURNIATUL PROVANTI, PKN II</a:t>
                </a:r>
                <a:r>
                  <a:rPr lang="en-US" sz="1200" spc="-45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ANGK. XXXI TAHUN 2024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418320" y="956901"/>
            <a:ext cx="11418182" cy="5323316"/>
            <a:chOff x="418320" y="1088571"/>
            <a:chExt cx="11418182" cy="532331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272" y="1101271"/>
              <a:ext cx="3702164" cy="261666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3575" y="1088571"/>
              <a:ext cx="3702927" cy="261666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320" y="3900914"/>
              <a:ext cx="3669225" cy="251097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272" y="3850113"/>
              <a:ext cx="3702164" cy="251097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3611" y="3837414"/>
              <a:ext cx="3672891" cy="2510973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33" y="964574"/>
            <a:ext cx="3657600" cy="274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7457958" y="6589516"/>
            <a:ext cx="4656091" cy="359167"/>
            <a:chOff x="2774950" y="10339615"/>
            <a:chExt cx="4656091" cy="359167"/>
          </a:xfrm>
        </p:grpSpPr>
        <p:sp>
          <p:nvSpPr>
            <p:cNvPr id="30" name="Parallelogram 29"/>
            <p:cNvSpPr/>
            <p:nvPr/>
          </p:nvSpPr>
          <p:spPr>
            <a:xfrm>
              <a:off x="2774950" y="10421783"/>
              <a:ext cx="4378544" cy="270030"/>
            </a:xfrm>
            <a:prstGeom prst="parallelogram">
              <a:avLst>
                <a:gd name="adj" fmla="val 5553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077794" y="10339615"/>
              <a:ext cx="4353247" cy="359167"/>
              <a:chOff x="7826559" y="6489981"/>
              <a:chExt cx="4353247" cy="359167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1556997" y="6489981"/>
                <a:ext cx="622809" cy="357964"/>
                <a:chOff x="8564610" y="5357036"/>
                <a:chExt cx="506983" cy="357964"/>
              </a:xfrm>
            </p:grpSpPr>
            <p:sp>
              <p:nvSpPr>
                <p:cNvPr id="34" name="Rectangle 7"/>
                <p:cNvSpPr/>
                <p:nvPr/>
              </p:nvSpPr>
              <p:spPr>
                <a:xfrm>
                  <a:off x="8677347" y="5357036"/>
                  <a:ext cx="297982" cy="357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982" h="357964">
                      <a:moveTo>
                        <a:pt x="105071" y="0"/>
                      </a:moveTo>
                      <a:lnTo>
                        <a:pt x="192911" y="0"/>
                      </a:lnTo>
                      <a:cubicBezTo>
                        <a:pt x="250940" y="0"/>
                        <a:pt x="297982" y="47042"/>
                        <a:pt x="297982" y="105071"/>
                      </a:cubicBezTo>
                      <a:lnTo>
                        <a:pt x="297982" y="357964"/>
                      </a:lnTo>
                      <a:lnTo>
                        <a:pt x="0" y="357964"/>
                      </a:lnTo>
                      <a:lnTo>
                        <a:pt x="0" y="105071"/>
                      </a:lnTo>
                      <a:cubicBezTo>
                        <a:pt x="0" y="47042"/>
                        <a:pt x="47042" y="0"/>
                        <a:pt x="105071" y="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sz="24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Slide Number Placeholder 5"/>
                <p:cNvSpPr txBox="1"/>
                <p:nvPr/>
              </p:nvSpPr>
              <p:spPr>
                <a:xfrm>
                  <a:off x="8564610" y="5361541"/>
                  <a:ext cx="506983" cy="304271"/>
                </a:xfrm>
                <a:prstGeom prst="rect">
                  <a:avLst/>
                </a:prstGeom>
                <a:noFill/>
              </p:spPr>
              <p:txBody>
                <a:bodyPr vert="horz" lIns="72513" tIns="36255" rIns="72513" bIns="36255" rtlCol="0" anchor="ctr"/>
                <a:lstStyle>
                  <a:defPPr>
                    <a:defRPr lang="en-US"/>
                  </a:defPPr>
                  <a:lvl1pPr marL="0" algn="ctr" defTabSz="457200" rtl="0" eaLnBrk="1" latinLnBrk="0" hangingPunct="1">
                    <a:defRPr sz="1600" b="1" kern="120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fld id="{4D524CAC-2E15-4218-8959-B3F458206E32}" type="slidenum">
                    <a:rPr lang="en-US" sz="1800">
                      <a:solidFill>
                        <a:schemeClr val="tx1"/>
                      </a:solidFill>
                    </a:rPr>
                  </a:fld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3" name="Rectangle 32"/>
              <p:cNvSpPr/>
              <p:nvPr/>
            </p:nvSpPr>
            <p:spPr>
              <a:xfrm>
                <a:off x="7826559" y="6572149"/>
                <a:ext cx="366119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MURNIATUL PROVANTI, PKN II</a:t>
                </a:r>
                <a:r>
                  <a:rPr lang="en-US" sz="1200" spc="-45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ANGK. XXXI TAHUN 2024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7" name="Rectangle 26"/>
          <p:cNvSpPr/>
          <p:nvPr/>
        </p:nvSpPr>
        <p:spPr>
          <a:xfrm>
            <a:off x="1118390" y="515385"/>
            <a:ext cx="68064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HASIL </a:t>
            </a:r>
            <a:r>
              <a:rPr lang="en-US" alt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IMPLEMENTASI</a:t>
            </a:r>
            <a:endParaRPr lang="en-US" altLang="en-US" sz="4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 flipH="1">
            <a:off x="0" y="213656"/>
            <a:ext cx="739179" cy="1964322"/>
            <a:chOff x="6820497" y="544164"/>
            <a:chExt cx="739179" cy="1964322"/>
          </a:xfrm>
        </p:grpSpPr>
        <p:sp>
          <p:nvSpPr>
            <p:cNvPr id="36" name="Freeform 35"/>
            <p:cNvSpPr/>
            <p:nvPr/>
          </p:nvSpPr>
          <p:spPr>
            <a:xfrm>
              <a:off x="7212855" y="1745932"/>
              <a:ext cx="346821" cy="762554"/>
            </a:xfrm>
            <a:custGeom>
              <a:avLst/>
              <a:gdLst>
                <a:gd name="connsiteX0" fmla="*/ 739179 w 739179"/>
                <a:gd name="connsiteY0" fmla="*/ 0 h 1625230"/>
                <a:gd name="connsiteX1" fmla="*/ 739179 w 739179"/>
                <a:gd name="connsiteY1" fmla="*/ 1625230 h 1625230"/>
                <a:gd name="connsiteX2" fmla="*/ 734012 w 739179"/>
                <a:gd name="connsiteY2" fmla="*/ 1621799 h 1625230"/>
                <a:gd name="connsiteX3" fmla="*/ 53154 w 739179"/>
                <a:gd name="connsiteY3" fmla="*/ 940941 h 1625230"/>
                <a:gd name="connsiteX4" fmla="*/ 53154 w 739179"/>
                <a:gd name="connsiteY4" fmla="*/ 684289 h 1625230"/>
                <a:gd name="connsiteX5" fmla="*/ 734012 w 739179"/>
                <a:gd name="connsiteY5" fmla="*/ 3431 h 1625230"/>
                <a:gd name="connsiteX6" fmla="*/ 739179 w 739179"/>
                <a:gd name="connsiteY6" fmla="*/ 0 h 162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9179" h="1625230">
                  <a:moveTo>
                    <a:pt x="739179" y="0"/>
                  </a:moveTo>
                  <a:lnTo>
                    <a:pt x="739179" y="1625230"/>
                  </a:lnTo>
                  <a:lnTo>
                    <a:pt x="734012" y="1621799"/>
                  </a:lnTo>
                  <a:lnTo>
                    <a:pt x="53154" y="940941"/>
                  </a:lnTo>
                  <a:cubicBezTo>
                    <a:pt x="-17718" y="870069"/>
                    <a:pt x="-17718" y="755161"/>
                    <a:pt x="53154" y="684289"/>
                  </a:cubicBezTo>
                  <a:lnTo>
                    <a:pt x="734012" y="3431"/>
                  </a:lnTo>
                  <a:lnTo>
                    <a:pt x="739179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6820497" y="544164"/>
              <a:ext cx="739179" cy="1625230"/>
            </a:xfrm>
            <a:custGeom>
              <a:avLst/>
              <a:gdLst>
                <a:gd name="connsiteX0" fmla="*/ 739179 w 739179"/>
                <a:gd name="connsiteY0" fmla="*/ 0 h 1625230"/>
                <a:gd name="connsiteX1" fmla="*/ 739179 w 739179"/>
                <a:gd name="connsiteY1" fmla="*/ 1625230 h 1625230"/>
                <a:gd name="connsiteX2" fmla="*/ 734012 w 739179"/>
                <a:gd name="connsiteY2" fmla="*/ 1621799 h 1625230"/>
                <a:gd name="connsiteX3" fmla="*/ 53154 w 739179"/>
                <a:gd name="connsiteY3" fmla="*/ 940941 h 1625230"/>
                <a:gd name="connsiteX4" fmla="*/ 53154 w 739179"/>
                <a:gd name="connsiteY4" fmla="*/ 684289 h 1625230"/>
                <a:gd name="connsiteX5" fmla="*/ 734012 w 739179"/>
                <a:gd name="connsiteY5" fmla="*/ 3431 h 1625230"/>
                <a:gd name="connsiteX6" fmla="*/ 739179 w 739179"/>
                <a:gd name="connsiteY6" fmla="*/ 0 h 162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9179" h="1625230">
                  <a:moveTo>
                    <a:pt x="739179" y="0"/>
                  </a:moveTo>
                  <a:lnTo>
                    <a:pt x="739179" y="1625230"/>
                  </a:lnTo>
                  <a:lnTo>
                    <a:pt x="734012" y="1621799"/>
                  </a:lnTo>
                  <a:lnTo>
                    <a:pt x="53154" y="940941"/>
                  </a:lnTo>
                  <a:cubicBezTo>
                    <a:pt x="-17718" y="870069"/>
                    <a:pt x="-17718" y="755161"/>
                    <a:pt x="53154" y="684289"/>
                  </a:cubicBezTo>
                  <a:lnTo>
                    <a:pt x="734012" y="3431"/>
                  </a:lnTo>
                  <a:lnTo>
                    <a:pt x="739179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7958" y="-385689"/>
            <a:ext cx="5035732" cy="3493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92990" y="4452160"/>
            <a:ext cx="10159210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/>
              <a:t>HASIL IMPLEMENTASI JANGKA PENDEK</a:t>
            </a:r>
            <a:endParaRPr lang="en-US" sz="2800" dirty="0"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en-US" sz="2000" dirty="0" err="1"/>
              <a:t>Implementasi</a:t>
            </a:r>
            <a:r>
              <a:rPr lang="en-US" sz="2000" dirty="0"/>
              <a:t> </a:t>
            </a:r>
            <a:r>
              <a:rPr lang="en-US" sz="2000" dirty="0" err="1"/>
              <a:t>Proyek</a:t>
            </a:r>
            <a:r>
              <a:rPr lang="en-US" sz="2000" dirty="0"/>
              <a:t> </a:t>
            </a:r>
            <a:r>
              <a:rPr lang="en-US" sz="2000" dirty="0" err="1"/>
              <a:t>Perubahan</a:t>
            </a:r>
            <a:r>
              <a:rPr lang="en-US" sz="2000" dirty="0"/>
              <a:t> </a:t>
            </a:r>
            <a:r>
              <a:rPr lang="en-US" sz="2000" dirty="0" err="1"/>
              <a:t>terlaksana</a:t>
            </a:r>
            <a:r>
              <a:rPr lang="en-US" sz="2000" dirty="0"/>
              <a:t> </a:t>
            </a:r>
            <a:r>
              <a:rPr lang="en-US" sz="2000" dirty="0" err="1"/>
              <a:t>seluruhnya</a:t>
            </a:r>
            <a:r>
              <a:rPr lang="en-US" sz="2000" dirty="0"/>
              <a:t> </a:t>
            </a:r>
            <a:r>
              <a:rPr lang="en-US" sz="2000" dirty="0" err="1"/>
              <a:t>sebanyak</a:t>
            </a:r>
            <a:r>
              <a:rPr lang="en-US" sz="2000" dirty="0"/>
              <a:t> 7 item </a:t>
            </a:r>
            <a:r>
              <a:rPr lang="en-US" sz="2000" dirty="0" err="1"/>
              <a:t>kegiatan</a:t>
            </a:r>
            <a:r>
              <a:rPr lang="en-US" sz="2000" dirty="0"/>
              <a:t>.</a:t>
            </a:r>
            <a:endParaRPr lang="en-US" sz="2000" dirty="0"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en-US" sz="2000" dirty="0"/>
              <a:t>Draft </a:t>
            </a:r>
            <a:r>
              <a:rPr lang="en-US" sz="2000" dirty="0" err="1"/>
              <a:t>Peraturan</a:t>
            </a:r>
            <a:r>
              <a:rPr lang="en-US" sz="2000" dirty="0"/>
              <a:t> </a:t>
            </a:r>
            <a:r>
              <a:rPr lang="en-US" sz="2000" dirty="0" err="1"/>
              <a:t>Kepala</a:t>
            </a:r>
            <a:r>
              <a:rPr lang="en-US" sz="2000" dirty="0"/>
              <a:t> </a:t>
            </a:r>
            <a:r>
              <a:rPr lang="en-US" sz="2000" dirty="0" err="1"/>
              <a:t>Lembaga</a:t>
            </a:r>
            <a:r>
              <a:rPr lang="en-US" sz="2000" dirty="0"/>
              <a:t> </a:t>
            </a:r>
            <a:r>
              <a:rPr lang="en-US" sz="2000" dirty="0" err="1"/>
              <a:t>Pendidikan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Pelatihan</a:t>
            </a:r>
            <a:r>
              <a:rPr lang="en-US" sz="2000" dirty="0"/>
              <a:t> </a:t>
            </a:r>
            <a:r>
              <a:rPr lang="en-US" sz="2000" dirty="0" err="1"/>
              <a:t>Polri</a:t>
            </a:r>
            <a:r>
              <a:rPr lang="en-US" sz="2000" dirty="0"/>
              <a:t> yang </a:t>
            </a:r>
            <a:r>
              <a:rPr lang="en-US" sz="2000" dirty="0" err="1"/>
              <a:t>sedianya</a:t>
            </a:r>
            <a:r>
              <a:rPr lang="en-US" sz="2000" dirty="0"/>
              <a:t> </a:t>
            </a:r>
            <a:r>
              <a:rPr lang="en-US" sz="2000" dirty="0" err="1"/>
              <a:t>akan</a:t>
            </a:r>
            <a:r>
              <a:rPr lang="en-US" sz="2000" dirty="0"/>
              <a:t> </a:t>
            </a:r>
            <a:r>
              <a:rPr lang="en-US" sz="2000" dirty="0" err="1"/>
              <a:t>dimasukan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jangka</a:t>
            </a:r>
            <a:r>
              <a:rPr lang="en-US" sz="2000" dirty="0"/>
              <a:t> </a:t>
            </a:r>
            <a:r>
              <a:rPr lang="en-US" sz="2000" dirty="0" err="1"/>
              <a:t>pendek</a:t>
            </a:r>
            <a:r>
              <a:rPr lang="en-US" sz="2000" dirty="0"/>
              <a:t>, </a:t>
            </a:r>
            <a:r>
              <a:rPr lang="en-US" sz="2000" dirty="0" err="1"/>
              <a:t>menjadi</a:t>
            </a:r>
            <a:r>
              <a:rPr lang="en-US" sz="2000" dirty="0"/>
              <a:t> </a:t>
            </a:r>
            <a:r>
              <a:rPr lang="en-US" sz="2000" dirty="0" err="1"/>
              <a:t>Jangka</a:t>
            </a:r>
            <a:r>
              <a:rPr lang="en-US" sz="2000" dirty="0"/>
              <a:t> </a:t>
            </a:r>
            <a:r>
              <a:rPr lang="en-US" sz="2000" dirty="0" err="1"/>
              <a:t>menengah</a:t>
            </a:r>
            <a:r>
              <a:rPr lang="en-US" sz="2000" dirty="0"/>
              <a:t>.</a:t>
            </a:r>
            <a:endParaRPr lang="en-US" sz="2000" dirty="0"/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en-US" sz="2000" dirty="0" err="1"/>
              <a:t>Selanjutnya</a:t>
            </a:r>
            <a:r>
              <a:rPr lang="en-US" sz="2000" dirty="0"/>
              <a:t> </a:t>
            </a:r>
            <a:r>
              <a:rPr lang="en-US" sz="2000" dirty="0" err="1"/>
              <a:t>hasil</a:t>
            </a:r>
            <a:r>
              <a:rPr lang="en-US" sz="2000" dirty="0"/>
              <a:t> </a:t>
            </a:r>
            <a:r>
              <a:rPr lang="en-US" sz="2000" dirty="0" err="1"/>
              <a:t>capaian</a:t>
            </a:r>
            <a:r>
              <a:rPr lang="en-US" sz="2000" dirty="0"/>
              <a:t> </a:t>
            </a:r>
            <a:r>
              <a:rPr lang="en-US" sz="2000" dirty="0" err="1"/>
              <a:t>Implementasi</a:t>
            </a:r>
            <a:r>
              <a:rPr lang="en-US" sz="2000" dirty="0"/>
              <a:t> </a:t>
            </a:r>
            <a:r>
              <a:rPr lang="en-US" sz="2000" dirty="0" err="1"/>
              <a:t>Proyek</a:t>
            </a:r>
            <a:r>
              <a:rPr lang="en-US" sz="2000" dirty="0"/>
              <a:t> </a:t>
            </a:r>
            <a:r>
              <a:rPr lang="en-US" sz="2000" dirty="0" err="1"/>
              <a:t>Perubahan</a:t>
            </a:r>
            <a:r>
              <a:rPr lang="en-US" sz="2000" dirty="0"/>
              <a:t> </a:t>
            </a:r>
            <a:r>
              <a:rPr lang="en-US" sz="2000" dirty="0" err="1"/>
              <a:t>terangkum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Video</a:t>
            </a:r>
            <a:endParaRPr lang="en-US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118390" y="1415424"/>
            <a:ext cx="10033000" cy="2775685"/>
            <a:chOff x="1315973" y="1688338"/>
            <a:chExt cx="8155151" cy="2319323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5973" y="1688338"/>
              <a:ext cx="3935483" cy="2312908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5426" y="1693660"/>
              <a:ext cx="3855698" cy="231400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</a:effectLst>
          </p:spPr>
        </p:pic>
      </p:grpSp>
      <p:sp>
        <p:nvSpPr>
          <p:cNvPr id="4" name="Left Arrow 3"/>
          <p:cNvSpPr/>
          <p:nvPr/>
        </p:nvSpPr>
        <p:spPr>
          <a:xfrm flipH="1">
            <a:off x="10532126" y="5842185"/>
            <a:ext cx="1009914" cy="596900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video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TABLE_ENDDRAG_ORIGIN_RECT" val="932*438"/>
  <p:tag name="TABLE_ENDDRAG_RECT" val="0*106*932*438"/>
</p:tagLst>
</file>

<file path=ppt/tags/tag2.xml><?xml version="1.0" encoding="utf-8"?>
<p:tagLst xmlns:p="http://schemas.openxmlformats.org/presentationml/2006/main">
  <p:tag name="TABLE_ENDDRAG_ORIGIN_RECT" val="923*523"/>
  <p:tag name="TABLE_ENDDRAG_RECT" val="20*66*923*52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6857</Words>
  <Application>WPS Presentation</Application>
  <PresentationFormat>Widescreen</PresentationFormat>
  <Paragraphs>749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7" baseType="lpstr">
      <vt:lpstr>Arial</vt:lpstr>
      <vt:lpstr>SimSun</vt:lpstr>
      <vt:lpstr>Wingdings</vt:lpstr>
      <vt:lpstr>MV Boli</vt:lpstr>
      <vt:lpstr>Calibri</vt:lpstr>
      <vt:lpstr>Times New Roman</vt:lpstr>
      <vt:lpstr>Calibri</vt:lpstr>
      <vt:lpstr>Trebuchet MS</vt:lpstr>
      <vt:lpstr>Impact</vt:lpstr>
      <vt:lpstr>Aharoni</vt:lpstr>
      <vt:lpstr>Yu Gothic UI Semibold</vt:lpstr>
      <vt:lpstr>Arial MT</vt:lpstr>
      <vt:lpstr>Arial Narrow</vt:lpstr>
      <vt:lpstr>Wingdings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SULTAN</dc:creator>
  <cp:lastModifiedBy>Syahra Sonia Workspace</cp:lastModifiedBy>
  <cp:revision>18</cp:revision>
  <dcterms:created xsi:type="dcterms:W3CDTF">2024-11-30T12:14:00Z</dcterms:created>
  <dcterms:modified xsi:type="dcterms:W3CDTF">2024-12-02T15:06:52Z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D121EDBDB7D44E11AE43DF64A74090B9_13</vt:lpwstr>
  </property>
  <property fmtid="{D5CDD505-2E9C-101B-9397-08002B2CF9AE}" pid="3" name="KSOProductBuildVer">
    <vt:lpwstr>1033-12.2.0.18911</vt:lpwstr>
  </property>
</Properties>
</file>